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63"/>
  </p:notesMasterIdLst>
  <p:sldIdLst>
    <p:sldId id="256" r:id="rId2"/>
    <p:sldId id="327" r:id="rId3"/>
    <p:sldId id="257" r:id="rId4"/>
    <p:sldId id="258" r:id="rId5"/>
    <p:sldId id="275" r:id="rId6"/>
    <p:sldId id="276" r:id="rId7"/>
    <p:sldId id="278" r:id="rId8"/>
    <p:sldId id="259" r:id="rId9"/>
    <p:sldId id="324" r:id="rId10"/>
    <p:sldId id="325" r:id="rId11"/>
    <p:sldId id="326" r:id="rId12"/>
    <p:sldId id="264" r:id="rId13"/>
    <p:sldId id="277" r:id="rId14"/>
    <p:sldId id="322" r:id="rId15"/>
    <p:sldId id="321" r:id="rId16"/>
    <p:sldId id="323" r:id="rId17"/>
    <p:sldId id="286" r:id="rId18"/>
    <p:sldId id="265" r:id="rId19"/>
    <p:sldId id="288" r:id="rId20"/>
    <p:sldId id="282" r:id="rId21"/>
    <p:sldId id="263" r:id="rId22"/>
    <p:sldId id="266" r:id="rId23"/>
    <p:sldId id="283" r:id="rId24"/>
    <p:sldId id="289" r:id="rId25"/>
    <p:sldId id="291" r:id="rId26"/>
    <p:sldId id="290" r:id="rId27"/>
    <p:sldId id="284" r:id="rId28"/>
    <p:sldId id="280" r:id="rId29"/>
    <p:sldId id="319" r:id="rId30"/>
    <p:sldId id="260" r:id="rId31"/>
    <p:sldId id="261" r:id="rId32"/>
    <p:sldId id="267" r:id="rId33"/>
    <p:sldId id="292" r:id="rId34"/>
    <p:sldId id="293" r:id="rId35"/>
    <p:sldId id="294" r:id="rId36"/>
    <p:sldId id="272" r:id="rId37"/>
    <p:sldId id="320" r:id="rId38"/>
    <p:sldId id="262" r:id="rId39"/>
    <p:sldId id="287" r:id="rId40"/>
    <p:sldId id="271" r:id="rId41"/>
    <p:sldId id="296" r:id="rId42"/>
    <p:sldId id="298" r:id="rId43"/>
    <p:sldId id="299" r:id="rId44"/>
    <p:sldId id="300" r:id="rId45"/>
    <p:sldId id="274" r:id="rId46"/>
    <p:sldId id="302" r:id="rId47"/>
    <p:sldId id="303" r:id="rId48"/>
    <p:sldId id="304" r:id="rId49"/>
    <p:sldId id="312" r:id="rId50"/>
    <p:sldId id="305" r:id="rId51"/>
    <p:sldId id="306" r:id="rId52"/>
    <p:sldId id="307" r:id="rId53"/>
    <p:sldId id="308" r:id="rId54"/>
    <p:sldId id="309" r:id="rId55"/>
    <p:sldId id="310" r:id="rId56"/>
    <p:sldId id="313" r:id="rId57"/>
    <p:sldId id="314" r:id="rId58"/>
    <p:sldId id="315" r:id="rId59"/>
    <p:sldId id="316" r:id="rId60"/>
    <p:sldId id="317" r:id="rId61"/>
    <p:sldId id="31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autoAdjust="0"/>
  </p:normalViewPr>
  <p:slideViewPr>
    <p:cSldViewPr snapToGrid="0">
      <p:cViewPr varScale="1">
        <p:scale>
          <a:sx n="74" d="100"/>
          <a:sy n="74" d="100"/>
        </p:scale>
        <p:origin x="576" y="72"/>
      </p:cViewPr>
      <p:guideLst>
        <p:guide orient="horz" pos="2160"/>
        <p:guide pos="3840"/>
      </p:guideLst>
    </p:cSldViewPr>
  </p:slideViewPr>
  <p:outlineViewPr>
    <p:cViewPr>
      <p:scale>
        <a:sx n="33" d="100"/>
        <a:sy n="33" d="100"/>
      </p:scale>
      <p:origin x="0" y="6576"/>
    </p:cViewPr>
  </p:outlineViewPr>
  <p:notesTextViewPr>
    <p:cViewPr>
      <p:scale>
        <a:sx n="1" d="1"/>
        <a:sy n="1" d="1"/>
      </p:scale>
      <p:origin x="0" y="0"/>
    </p:cViewPr>
  </p:notesTextViewPr>
  <p:sorterViewPr>
    <p:cViewPr>
      <p:scale>
        <a:sx n="66" d="100"/>
        <a:sy n="66" d="100"/>
      </p:scale>
      <p:origin x="0" y="-49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819BF27-5CBC-4655-8BF4-2136D77E85EC}" type="datetimeFigureOut">
              <a:rPr lang="fa-IR" smtClean="0"/>
              <a:pPr/>
              <a:t>05/04/1439</a:t>
            </a:fld>
            <a:endParaRPr lang="fa-I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FAE2B50-72A7-4903-B907-A8CC9D73D097}" type="slidenum">
              <a:rPr lang="fa-IR" smtClean="0"/>
              <a:pPr/>
              <a:t>‹#›</a:t>
            </a:fld>
            <a:endParaRPr lang="fa-IR"/>
          </a:p>
        </p:txBody>
      </p:sp>
    </p:spTree>
    <p:extLst>
      <p:ext uri="{BB962C8B-B14F-4D97-AF65-F5344CB8AC3E}">
        <p14:creationId xmlns:p14="http://schemas.microsoft.com/office/powerpoint/2010/main" val="40406044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376360-2D10-4481-972A-80AA80528431}" type="slidenum">
              <a:rPr lang="en-GB"/>
              <a:pPr/>
              <a:t>19</a:t>
            </a:fld>
            <a:endParaRPr lang="en-GB"/>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GB" sz="2000" b="1" dirty="0">
              <a:latin typeface="Arial" charset="0"/>
            </a:endParaRPr>
          </a:p>
          <a:p>
            <a:endParaRPr lang="en-GB" sz="2000" b="1" dirty="0">
              <a:latin typeface="Arial" charset="0"/>
            </a:endParaRPr>
          </a:p>
          <a:p>
            <a:endParaRPr lang="en-GB" sz="2000" b="1" dirty="0">
              <a:latin typeface="Arial" charset="0"/>
            </a:endParaRPr>
          </a:p>
          <a:p>
            <a:pPr algn="ctr"/>
            <a:endParaRPr lang="en-GB" dirty="0"/>
          </a:p>
        </p:txBody>
      </p:sp>
    </p:spTree>
    <p:extLst>
      <p:ext uri="{BB962C8B-B14F-4D97-AF65-F5344CB8AC3E}">
        <p14:creationId xmlns:p14="http://schemas.microsoft.com/office/powerpoint/2010/main" val="258119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157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AA1EBF-4DCF-45D7-9159-E3073EB04E21}" type="slidenum">
              <a:rPr lang="fa-IR" smtClean="0"/>
              <a:pPr fontAlgn="base">
                <a:spcBef>
                  <a:spcPct val="0"/>
                </a:spcBef>
                <a:spcAft>
                  <a:spcPct val="0"/>
                </a:spcAft>
                <a:defRPr/>
              </a:pPr>
              <a:t>42</a:t>
            </a:fld>
            <a:endParaRPr lang="fa-IR" smtClean="0"/>
          </a:p>
        </p:txBody>
      </p:sp>
    </p:spTree>
    <p:extLst>
      <p:ext uri="{BB962C8B-B14F-4D97-AF65-F5344CB8AC3E}">
        <p14:creationId xmlns:p14="http://schemas.microsoft.com/office/powerpoint/2010/main" val="644404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CAEF70-79CF-4DED-ADAA-9D9FED301E2D}" type="slidenum">
              <a:rPr lang="fa-IR" smtClean="0"/>
              <a:pPr fontAlgn="base">
                <a:spcBef>
                  <a:spcPct val="0"/>
                </a:spcBef>
                <a:spcAft>
                  <a:spcPct val="0"/>
                </a:spcAft>
                <a:defRPr/>
              </a:pPr>
              <a:t>43</a:t>
            </a:fld>
            <a:endParaRPr lang="fa-IR" smtClean="0"/>
          </a:p>
        </p:txBody>
      </p:sp>
    </p:spTree>
    <p:extLst>
      <p:ext uri="{BB962C8B-B14F-4D97-AF65-F5344CB8AC3E}">
        <p14:creationId xmlns:p14="http://schemas.microsoft.com/office/powerpoint/2010/main" val="4122407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z="2400" smtClean="0">
                <a:cs typeface="Tahoma" pitchFamily="34" charset="0"/>
              </a:rPr>
              <a:t>© </a:t>
            </a:r>
            <a:r>
              <a:rPr lang="en-GB" smtClean="0">
                <a:latin typeface="Comic Sans MS" pitchFamily="66" charset="0"/>
                <a:cs typeface="Tahoma" pitchFamily="34" charset="0"/>
              </a:rPr>
              <a:t>Jan Tapani</a:t>
            </a:r>
          </a:p>
          <a:p>
            <a:pPr fontAlgn="base">
              <a:spcBef>
                <a:spcPct val="0"/>
              </a:spcBef>
              <a:spcAft>
                <a:spcPct val="0"/>
              </a:spcAft>
              <a:defRPr/>
            </a:pPr>
            <a:r>
              <a:rPr lang="en-GB" smtClean="0">
                <a:latin typeface="Comic Sans MS" pitchFamily="66" charset="0"/>
                <a:cs typeface="Tahoma" pitchFamily="34" charset="0"/>
              </a:rPr>
              <a:t>Räddningsverkets Skola Revinge</a:t>
            </a:r>
          </a:p>
          <a:p>
            <a:pPr fontAlgn="base">
              <a:spcBef>
                <a:spcPct val="0"/>
              </a:spcBef>
              <a:spcAft>
                <a:spcPct val="0"/>
              </a:spcAft>
              <a:defRPr/>
            </a:pPr>
            <a:endParaRPr lang="en-GB" smtClean="0">
              <a:cs typeface="Tahoma" pitchFamily="34" charset="0"/>
            </a:endParaRPr>
          </a:p>
        </p:txBody>
      </p:sp>
      <p:sp>
        <p:nvSpPr>
          <p:cNvPr id="173059"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cs typeface="Tahoma" pitchFamily="34" charset="0"/>
              </a:rPr>
              <a:t>UTKAST - Arbetsmaterial - endast för Räddningsskolans lärare !!!</a:t>
            </a:r>
          </a:p>
        </p:txBody>
      </p:sp>
      <p:sp>
        <p:nvSpPr>
          <p:cNvPr id="17306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020A6C-39AE-404D-AD70-46AF3D3506D9}" type="slidenum">
              <a:rPr lang="en-GB" smtClean="0">
                <a:cs typeface="Tahoma" pitchFamily="34" charset="0"/>
              </a:rPr>
              <a:pPr fontAlgn="base">
                <a:spcBef>
                  <a:spcPct val="0"/>
                </a:spcBef>
                <a:spcAft>
                  <a:spcPct val="0"/>
                </a:spcAft>
                <a:defRPr/>
              </a:pPr>
              <a:t>44</a:t>
            </a:fld>
            <a:endParaRPr lang="en-GB" smtClean="0">
              <a:cs typeface="Tahoma" pitchFamily="34" charset="0"/>
            </a:endParaRPr>
          </a:p>
        </p:txBody>
      </p:sp>
      <p:sp>
        <p:nvSpPr>
          <p:cNvPr id="1730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62" name="Rectangle 3"/>
          <p:cNvSpPr>
            <a:spLocks noGrp="1" noChangeArrowheads="1"/>
          </p:cNvSpPr>
          <p:nvPr>
            <p:ph type="body" idx="1"/>
          </p:nvPr>
        </p:nvSpPr>
        <p:spPr bwMode="auto">
          <a:xfrm>
            <a:off x="762000" y="4343400"/>
            <a:ext cx="5334000" cy="4114800"/>
          </a:xfrm>
          <a:noFill/>
        </p:spPr>
        <p:txBody>
          <a:bodyPr/>
          <a:lstStyle/>
          <a:p>
            <a:pPr eaLnBrk="1" hangingPunct="1">
              <a:spcBef>
                <a:spcPct val="0"/>
              </a:spcBef>
            </a:pPr>
            <a:endParaRPr lang="en-GB" smtClean="0">
              <a:solidFill>
                <a:srgbClr val="000000"/>
              </a:solidFill>
              <a:latin typeface="Comic Sans MS" pitchFamily="66" charset="0"/>
              <a:cs typeface="Arial" pitchFamily="34" charset="0"/>
            </a:endParaRPr>
          </a:p>
        </p:txBody>
      </p:sp>
    </p:spTree>
    <p:extLst>
      <p:ext uri="{BB962C8B-B14F-4D97-AF65-F5344CB8AC3E}">
        <p14:creationId xmlns:p14="http://schemas.microsoft.com/office/powerpoint/2010/main" val="181707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196612"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z="2400" smtClean="0">
                <a:cs typeface="Tahoma" pitchFamily="34" charset="0"/>
              </a:rPr>
              <a:t>© </a:t>
            </a:r>
            <a:r>
              <a:rPr lang="en-GB" smtClean="0">
                <a:latin typeface="Comic Sans MS" pitchFamily="66" charset="0"/>
                <a:cs typeface="Tahoma" pitchFamily="34" charset="0"/>
              </a:rPr>
              <a:t>Jan Tapani</a:t>
            </a:r>
          </a:p>
          <a:p>
            <a:pPr fontAlgn="base">
              <a:spcBef>
                <a:spcPct val="0"/>
              </a:spcBef>
              <a:spcAft>
                <a:spcPct val="0"/>
              </a:spcAft>
              <a:defRPr/>
            </a:pPr>
            <a:r>
              <a:rPr lang="en-GB" smtClean="0">
                <a:latin typeface="Comic Sans MS" pitchFamily="66" charset="0"/>
                <a:cs typeface="Tahoma" pitchFamily="34" charset="0"/>
              </a:rPr>
              <a:t>Räddningsverkets Skola Revinge</a:t>
            </a:r>
          </a:p>
          <a:p>
            <a:pPr fontAlgn="base">
              <a:spcBef>
                <a:spcPct val="0"/>
              </a:spcBef>
              <a:spcAft>
                <a:spcPct val="0"/>
              </a:spcAft>
              <a:defRPr/>
            </a:pPr>
            <a:endParaRPr lang="en-GB" smtClean="0">
              <a:cs typeface="Tahoma" pitchFamily="34" charset="0"/>
            </a:endParaRPr>
          </a:p>
        </p:txBody>
      </p:sp>
      <p:sp>
        <p:nvSpPr>
          <p:cNvPr id="19661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cs typeface="Tahoma" pitchFamily="34" charset="0"/>
              </a:rPr>
              <a:t>UTKAST - Arbetsmaterial - endast för Räddningsskolans lärare !!!</a:t>
            </a:r>
          </a:p>
        </p:txBody>
      </p:sp>
      <p:sp>
        <p:nvSpPr>
          <p:cNvPr id="196614"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9D43EA-A8EF-437E-B90B-1AC226100A2C}" type="slidenum">
              <a:rPr lang="en-GB" smtClean="0">
                <a:cs typeface="Tahoma" pitchFamily="34" charset="0"/>
              </a:rPr>
              <a:pPr fontAlgn="base">
                <a:spcBef>
                  <a:spcPct val="0"/>
                </a:spcBef>
                <a:spcAft>
                  <a:spcPct val="0"/>
                </a:spcAft>
                <a:defRPr/>
              </a:pPr>
              <a:t>46</a:t>
            </a:fld>
            <a:endParaRPr lang="en-GB" smtClean="0">
              <a:cs typeface="Tahoma" pitchFamily="34" charset="0"/>
            </a:endParaRPr>
          </a:p>
        </p:txBody>
      </p:sp>
    </p:spTree>
    <p:extLst>
      <p:ext uri="{BB962C8B-B14F-4D97-AF65-F5344CB8AC3E}">
        <p14:creationId xmlns:p14="http://schemas.microsoft.com/office/powerpoint/2010/main" val="2164250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19763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z="2400" smtClean="0">
                <a:cs typeface="Tahoma" pitchFamily="34" charset="0"/>
              </a:rPr>
              <a:t>© </a:t>
            </a:r>
            <a:r>
              <a:rPr lang="en-GB" smtClean="0">
                <a:latin typeface="Comic Sans MS" pitchFamily="66" charset="0"/>
                <a:cs typeface="Tahoma" pitchFamily="34" charset="0"/>
              </a:rPr>
              <a:t>Jan Tapani</a:t>
            </a:r>
          </a:p>
          <a:p>
            <a:pPr fontAlgn="base">
              <a:spcBef>
                <a:spcPct val="0"/>
              </a:spcBef>
              <a:spcAft>
                <a:spcPct val="0"/>
              </a:spcAft>
              <a:defRPr/>
            </a:pPr>
            <a:r>
              <a:rPr lang="en-GB" smtClean="0">
                <a:latin typeface="Comic Sans MS" pitchFamily="66" charset="0"/>
                <a:cs typeface="Tahoma" pitchFamily="34" charset="0"/>
              </a:rPr>
              <a:t>Räddningsverkets Skola Revinge</a:t>
            </a:r>
          </a:p>
          <a:p>
            <a:pPr fontAlgn="base">
              <a:spcBef>
                <a:spcPct val="0"/>
              </a:spcBef>
              <a:spcAft>
                <a:spcPct val="0"/>
              </a:spcAft>
              <a:defRPr/>
            </a:pPr>
            <a:endParaRPr lang="en-GB" smtClean="0">
              <a:cs typeface="Tahoma" pitchFamily="34" charset="0"/>
            </a:endParaRPr>
          </a:p>
        </p:txBody>
      </p:sp>
      <p:sp>
        <p:nvSpPr>
          <p:cNvPr id="19763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cs typeface="Tahoma" pitchFamily="34" charset="0"/>
              </a:rPr>
              <a:t>UTKAST - Arbetsmaterial - endast för Räddningsskolans lärare !!!</a:t>
            </a:r>
          </a:p>
        </p:txBody>
      </p:sp>
      <p:sp>
        <p:nvSpPr>
          <p:cNvPr id="19763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2C303E-1DDD-48F6-9B8C-DEA818CDC9F1}" type="slidenum">
              <a:rPr lang="en-GB" smtClean="0">
                <a:cs typeface="Tahoma" pitchFamily="34" charset="0"/>
              </a:rPr>
              <a:pPr fontAlgn="base">
                <a:spcBef>
                  <a:spcPct val="0"/>
                </a:spcBef>
                <a:spcAft>
                  <a:spcPct val="0"/>
                </a:spcAft>
                <a:defRPr/>
              </a:pPr>
              <a:t>47</a:t>
            </a:fld>
            <a:endParaRPr lang="en-GB" smtClean="0">
              <a:cs typeface="Tahoma" pitchFamily="34" charset="0"/>
            </a:endParaRPr>
          </a:p>
        </p:txBody>
      </p:sp>
    </p:spTree>
    <p:extLst>
      <p:ext uri="{BB962C8B-B14F-4D97-AF65-F5344CB8AC3E}">
        <p14:creationId xmlns:p14="http://schemas.microsoft.com/office/powerpoint/2010/main" val="1369234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142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62E807-F32B-4557-B160-CA403B991C18}" type="slidenum">
              <a:rPr lang="fa-IR" smtClean="0"/>
              <a:pPr fontAlgn="base">
                <a:spcBef>
                  <a:spcPct val="0"/>
                </a:spcBef>
                <a:spcAft>
                  <a:spcPct val="0"/>
                </a:spcAft>
                <a:defRPr/>
              </a:pPr>
              <a:t>48</a:t>
            </a:fld>
            <a:endParaRPr lang="fa-IR" smtClean="0"/>
          </a:p>
        </p:txBody>
      </p:sp>
    </p:spTree>
    <p:extLst>
      <p:ext uri="{BB962C8B-B14F-4D97-AF65-F5344CB8AC3E}">
        <p14:creationId xmlns:p14="http://schemas.microsoft.com/office/powerpoint/2010/main" val="240505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2DBD4B-CB97-4EE2-95DA-74B6D546EAD6}" type="slidenum">
              <a:rPr lang="fa-IR" smtClean="0"/>
              <a:pPr fontAlgn="base">
                <a:spcBef>
                  <a:spcPct val="0"/>
                </a:spcBef>
                <a:spcAft>
                  <a:spcPct val="0"/>
                </a:spcAft>
                <a:defRPr/>
              </a:pPr>
              <a:t>49</a:t>
            </a:fld>
            <a:endParaRPr lang="fa-IR" smtClean="0"/>
          </a:p>
        </p:txBody>
      </p:sp>
    </p:spTree>
    <p:extLst>
      <p:ext uri="{BB962C8B-B14F-4D97-AF65-F5344CB8AC3E}">
        <p14:creationId xmlns:p14="http://schemas.microsoft.com/office/powerpoint/2010/main" val="972161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164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1ED6A6-1FED-446D-981B-3CE6FCF50B8A}" type="slidenum">
              <a:rPr lang="fa-IR" smtClean="0"/>
              <a:pPr fontAlgn="base">
                <a:spcBef>
                  <a:spcPct val="0"/>
                </a:spcBef>
                <a:spcAft>
                  <a:spcPct val="0"/>
                </a:spcAft>
                <a:defRPr/>
              </a:pPr>
              <a:t>50</a:t>
            </a:fld>
            <a:endParaRPr lang="fa-IR" smtClean="0"/>
          </a:p>
        </p:txBody>
      </p:sp>
    </p:spTree>
    <p:extLst>
      <p:ext uri="{BB962C8B-B14F-4D97-AF65-F5344CB8AC3E}">
        <p14:creationId xmlns:p14="http://schemas.microsoft.com/office/powerpoint/2010/main" val="3998671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z="2400" smtClean="0">
                <a:cs typeface="Tahoma" pitchFamily="34" charset="0"/>
              </a:rPr>
              <a:t>© </a:t>
            </a:r>
            <a:r>
              <a:rPr lang="en-GB" smtClean="0">
                <a:latin typeface="Comic Sans MS" pitchFamily="66" charset="0"/>
                <a:cs typeface="Tahoma" pitchFamily="34" charset="0"/>
              </a:rPr>
              <a:t>Jan Tapani</a:t>
            </a:r>
          </a:p>
          <a:p>
            <a:pPr fontAlgn="base">
              <a:spcBef>
                <a:spcPct val="0"/>
              </a:spcBef>
              <a:spcAft>
                <a:spcPct val="0"/>
              </a:spcAft>
              <a:defRPr/>
            </a:pPr>
            <a:r>
              <a:rPr lang="en-GB" smtClean="0">
                <a:latin typeface="Comic Sans MS" pitchFamily="66" charset="0"/>
                <a:cs typeface="Tahoma" pitchFamily="34" charset="0"/>
              </a:rPr>
              <a:t>Räddningsverkets Skola Revinge</a:t>
            </a:r>
          </a:p>
          <a:p>
            <a:pPr fontAlgn="base">
              <a:spcBef>
                <a:spcPct val="0"/>
              </a:spcBef>
              <a:spcAft>
                <a:spcPct val="0"/>
              </a:spcAft>
              <a:defRPr/>
            </a:pPr>
            <a:endParaRPr lang="en-GB" smtClean="0">
              <a:cs typeface="Tahoma" pitchFamily="34" charset="0"/>
            </a:endParaRPr>
          </a:p>
        </p:txBody>
      </p:sp>
      <p:sp>
        <p:nvSpPr>
          <p:cNvPr id="165891"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cs typeface="Tahoma" pitchFamily="34" charset="0"/>
              </a:rPr>
              <a:t>UTKAST - Arbetsmaterial - endast för Räddningsskolans lärare !!!</a:t>
            </a:r>
          </a:p>
        </p:txBody>
      </p:sp>
      <p:sp>
        <p:nvSpPr>
          <p:cNvPr id="16589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4C279F-BB14-4031-B557-712CB66511D3}" type="slidenum">
              <a:rPr lang="en-GB" smtClean="0">
                <a:cs typeface="Tahoma" pitchFamily="34" charset="0"/>
              </a:rPr>
              <a:pPr fontAlgn="base">
                <a:spcBef>
                  <a:spcPct val="0"/>
                </a:spcBef>
                <a:spcAft>
                  <a:spcPct val="0"/>
                </a:spcAft>
                <a:defRPr/>
              </a:pPr>
              <a:t>51</a:t>
            </a:fld>
            <a:endParaRPr lang="en-GB" smtClean="0">
              <a:cs typeface="Tahoma" pitchFamily="34" charset="0"/>
            </a:endParaRPr>
          </a:p>
        </p:txBody>
      </p:sp>
      <p:sp>
        <p:nvSpPr>
          <p:cNvPr id="165893" name="Rectangle 3074"/>
          <p:cNvSpPr>
            <a:spLocks noGrp="1" noRot="1" noChangeAspect="1" noChangeArrowheads="1" noTextEdit="1"/>
          </p:cNvSpPr>
          <p:nvPr>
            <p:ph type="sldImg"/>
          </p:nvPr>
        </p:nvSpPr>
        <p:spPr bwMode="auto">
          <a:noFill/>
          <a:ln>
            <a:solidFill>
              <a:srgbClr val="000000"/>
            </a:solidFill>
            <a:miter lim="800000"/>
            <a:headEnd/>
            <a:tailEnd/>
          </a:ln>
        </p:spPr>
      </p:sp>
      <p:sp>
        <p:nvSpPr>
          <p:cNvPr id="165894" name="Rectangle 3075"/>
          <p:cNvSpPr>
            <a:spLocks noGrp="1" noChangeArrowheads="1"/>
          </p:cNvSpPr>
          <p:nvPr>
            <p:ph type="body" idx="1"/>
          </p:nvPr>
        </p:nvSpPr>
        <p:spPr bwMode="auto">
          <a:noFill/>
        </p:spPr>
        <p:txBody>
          <a:bodyPr/>
          <a:lstStyle/>
          <a:p>
            <a:pPr eaLnBrk="1" hangingPunct="1">
              <a:spcBef>
                <a:spcPct val="0"/>
              </a:spcBef>
            </a:pPr>
            <a:endParaRPr lang="en-GB" smtClean="0">
              <a:cs typeface="Arial" pitchFamily="34" charset="0"/>
            </a:endParaRPr>
          </a:p>
          <a:p>
            <a:pPr eaLnBrk="1" hangingPunct="1">
              <a:spcBef>
                <a:spcPct val="0"/>
              </a:spcBef>
            </a:pPr>
            <a:endParaRPr lang="en-GB" smtClean="0">
              <a:cs typeface="Arial" pitchFamily="34" charset="0"/>
            </a:endParaRPr>
          </a:p>
          <a:p>
            <a:pPr eaLnBrk="1" hangingPunct="1">
              <a:spcBef>
                <a:spcPct val="0"/>
              </a:spcBef>
            </a:pPr>
            <a:endParaRPr lang="en-GB" smtClean="0">
              <a:cs typeface="Arial" pitchFamily="34" charset="0"/>
            </a:endParaRPr>
          </a:p>
        </p:txBody>
      </p:sp>
    </p:spTree>
    <p:extLst>
      <p:ext uri="{BB962C8B-B14F-4D97-AF65-F5344CB8AC3E}">
        <p14:creationId xmlns:p14="http://schemas.microsoft.com/office/powerpoint/2010/main" val="3936762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z="2400" smtClean="0">
                <a:cs typeface="Tahoma" pitchFamily="34" charset="0"/>
              </a:rPr>
              <a:t>© </a:t>
            </a:r>
            <a:r>
              <a:rPr lang="en-GB" smtClean="0">
                <a:latin typeface="Comic Sans MS" pitchFamily="66" charset="0"/>
                <a:cs typeface="Tahoma" pitchFamily="34" charset="0"/>
              </a:rPr>
              <a:t>Jan Tapani</a:t>
            </a:r>
          </a:p>
          <a:p>
            <a:pPr fontAlgn="base">
              <a:spcBef>
                <a:spcPct val="0"/>
              </a:spcBef>
              <a:spcAft>
                <a:spcPct val="0"/>
              </a:spcAft>
              <a:defRPr/>
            </a:pPr>
            <a:r>
              <a:rPr lang="en-GB" smtClean="0">
                <a:latin typeface="Comic Sans MS" pitchFamily="66" charset="0"/>
                <a:cs typeface="Tahoma" pitchFamily="34" charset="0"/>
              </a:rPr>
              <a:t>Räddningsverkets Skola Revinge</a:t>
            </a:r>
          </a:p>
          <a:p>
            <a:pPr fontAlgn="base">
              <a:spcBef>
                <a:spcPct val="0"/>
              </a:spcBef>
              <a:spcAft>
                <a:spcPct val="0"/>
              </a:spcAft>
              <a:defRPr/>
            </a:pPr>
            <a:endParaRPr lang="en-GB" smtClean="0">
              <a:cs typeface="Tahoma" pitchFamily="34" charset="0"/>
            </a:endParaRPr>
          </a:p>
        </p:txBody>
      </p:sp>
      <p:sp>
        <p:nvSpPr>
          <p:cNvPr id="166915"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cs typeface="Tahoma" pitchFamily="34" charset="0"/>
              </a:rPr>
              <a:t>UTKAST - Arbetsmaterial - endast för Räddningsskolans lärare !!!</a:t>
            </a:r>
          </a:p>
        </p:txBody>
      </p:sp>
      <p:sp>
        <p:nvSpPr>
          <p:cNvPr id="16691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5A2F2A-29C5-44E6-AD7C-F90DB99D224F}" type="slidenum">
              <a:rPr lang="en-GB" smtClean="0">
                <a:cs typeface="Tahoma" pitchFamily="34" charset="0"/>
              </a:rPr>
              <a:pPr fontAlgn="base">
                <a:spcBef>
                  <a:spcPct val="0"/>
                </a:spcBef>
                <a:spcAft>
                  <a:spcPct val="0"/>
                </a:spcAft>
                <a:defRPr/>
              </a:pPr>
              <a:t>52</a:t>
            </a:fld>
            <a:endParaRPr lang="en-GB" smtClean="0">
              <a:cs typeface="Tahoma" pitchFamily="34" charset="0"/>
            </a:endParaRPr>
          </a:p>
        </p:txBody>
      </p:sp>
      <p:sp>
        <p:nvSpPr>
          <p:cNvPr id="1669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8" name="Rectangle 3"/>
          <p:cNvSpPr>
            <a:spLocks noGrp="1" noChangeArrowheads="1"/>
          </p:cNvSpPr>
          <p:nvPr>
            <p:ph type="body" idx="1"/>
          </p:nvPr>
        </p:nvSpPr>
        <p:spPr bwMode="auto">
          <a:noFill/>
        </p:spPr>
        <p:txBody>
          <a:bodyPr/>
          <a:lstStyle/>
          <a:p>
            <a:pPr eaLnBrk="1" hangingPunct="1">
              <a:spcBef>
                <a:spcPct val="0"/>
              </a:spcBef>
            </a:pPr>
            <a:endParaRPr lang="en-GB" smtClean="0">
              <a:cs typeface="Arial" pitchFamily="34" charset="0"/>
            </a:endParaRPr>
          </a:p>
          <a:p>
            <a:pPr eaLnBrk="1" hangingPunct="1">
              <a:spcBef>
                <a:spcPct val="0"/>
              </a:spcBef>
            </a:pPr>
            <a:endParaRPr lang="en-GB" smtClean="0">
              <a:cs typeface="Arial" pitchFamily="34" charset="0"/>
            </a:endParaRPr>
          </a:p>
          <a:p>
            <a:pPr eaLnBrk="1" hangingPunct="1">
              <a:spcBef>
                <a:spcPct val="0"/>
              </a:spcBef>
            </a:pPr>
            <a:endParaRPr lang="en-GB" smtClean="0">
              <a:cs typeface="Arial" pitchFamily="34" charset="0"/>
            </a:endParaRPr>
          </a:p>
        </p:txBody>
      </p:sp>
    </p:spTree>
    <p:extLst>
      <p:ext uri="{BB962C8B-B14F-4D97-AF65-F5344CB8AC3E}">
        <p14:creationId xmlns:p14="http://schemas.microsoft.com/office/powerpoint/2010/main" val="103255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z="2400" smtClean="0">
                <a:cs typeface="Tahoma" pitchFamily="34" charset="0"/>
              </a:rPr>
              <a:t>© </a:t>
            </a:r>
            <a:r>
              <a:rPr lang="en-GB" smtClean="0">
                <a:latin typeface="Comic Sans MS" pitchFamily="66" charset="0"/>
                <a:cs typeface="Tahoma" pitchFamily="34" charset="0"/>
              </a:rPr>
              <a:t>Jan Tapani</a:t>
            </a:r>
          </a:p>
          <a:p>
            <a:pPr fontAlgn="base">
              <a:spcBef>
                <a:spcPct val="0"/>
              </a:spcBef>
              <a:spcAft>
                <a:spcPct val="0"/>
              </a:spcAft>
              <a:defRPr/>
            </a:pPr>
            <a:r>
              <a:rPr lang="en-GB" smtClean="0">
                <a:latin typeface="Comic Sans MS" pitchFamily="66" charset="0"/>
                <a:cs typeface="Tahoma" pitchFamily="34" charset="0"/>
              </a:rPr>
              <a:t>Räddningsverkets Skola Revinge</a:t>
            </a:r>
          </a:p>
          <a:p>
            <a:pPr fontAlgn="base">
              <a:spcBef>
                <a:spcPct val="0"/>
              </a:spcBef>
              <a:spcAft>
                <a:spcPct val="0"/>
              </a:spcAft>
              <a:defRPr/>
            </a:pPr>
            <a:endParaRPr lang="en-GB" smtClean="0">
              <a:cs typeface="Tahoma" pitchFamily="34" charset="0"/>
            </a:endParaRPr>
          </a:p>
        </p:txBody>
      </p:sp>
      <p:sp>
        <p:nvSpPr>
          <p:cNvPr id="133123"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cs typeface="Tahoma" pitchFamily="34" charset="0"/>
              </a:rPr>
              <a:t>UTKAST - Arbetsmaterial - endast för Räddningsskolans lärare !!!</a:t>
            </a:r>
          </a:p>
        </p:txBody>
      </p:sp>
      <p:sp>
        <p:nvSpPr>
          <p:cNvPr id="13312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3B8BB7-B441-4659-A732-FFD7349E7133}" type="slidenum">
              <a:rPr lang="en-GB" smtClean="0">
                <a:cs typeface="Tahoma" pitchFamily="34" charset="0"/>
              </a:rPr>
              <a:pPr fontAlgn="base">
                <a:spcBef>
                  <a:spcPct val="0"/>
                </a:spcBef>
                <a:spcAft>
                  <a:spcPct val="0"/>
                </a:spcAft>
                <a:defRPr/>
              </a:pPr>
              <a:t>24</a:t>
            </a:fld>
            <a:endParaRPr lang="en-GB" smtClean="0">
              <a:cs typeface="Tahoma" pitchFamily="34" charset="0"/>
            </a:endParaRPr>
          </a:p>
        </p:txBody>
      </p:sp>
      <p:sp>
        <p:nvSpPr>
          <p:cNvPr id="1331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6" name="Rectangle 3"/>
          <p:cNvSpPr>
            <a:spLocks noGrp="1" noChangeArrowheads="1"/>
          </p:cNvSpPr>
          <p:nvPr>
            <p:ph type="body" idx="1"/>
          </p:nvPr>
        </p:nvSpPr>
        <p:spPr bwMode="auto">
          <a:noFill/>
        </p:spPr>
        <p:txBody>
          <a:bodyPr/>
          <a:lstStyle/>
          <a:p>
            <a:pPr eaLnBrk="1" hangingPunct="1">
              <a:spcBef>
                <a:spcPct val="0"/>
              </a:spcBef>
            </a:pPr>
            <a:endParaRPr lang="en-US" smtClean="0">
              <a:cs typeface="Arial" pitchFamily="34" charset="0"/>
            </a:endParaRPr>
          </a:p>
        </p:txBody>
      </p:sp>
    </p:spTree>
    <p:extLst>
      <p:ext uri="{BB962C8B-B14F-4D97-AF65-F5344CB8AC3E}">
        <p14:creationId xmlns:p14="http://schemas.microsoft.com/office/powerpoint/2010/main" val="142843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z="2400" smtClean="0">
                <a:cs typeface="Tahoma" pitchFamily="34" charset="0"/>
              </a:rPr>
              <a:t>© </a:t>
            </a:r>
            <a:r>
              <a:rPr lang="en-GB" smtClean="0">
                <a:latin typeface="Comic Sans MS" pitchFamily="66" charset="0"/>
                <a:cs typeface="Tahoma" pitchFamily="34" charset="0"/>
              </a:rPr>
              <a:t>Jan Tapani</a:t>
            </a:r>
          </a:p>
          <a:p>
            <a:pPr fontAlgn="base">
              <a:spcBef>
                <a:spcPct val="0"/>
              </a:spcBef>
              <a:spcAft>
                <a:spcPct val="0"/>
              </a:spcAft>
              <a:defRPr/>
            </a:pPr>
            <a:r>
              <a:rPr lang="en-GB" smtClean="0">
                <a:latin typeface="Comic Sans MS" pitchFamily="66" charset="0"/>
                <a:cs typeface="Tahoma" pitchFamily="34" charset="0"/>
              </a:rPr>
              <a:t>Räddningsverkets Skola Revinge</a:t>
            </a:r>
          </a:p>
          <a:p>
            <a:pPr fontAlgn="base">
              <a:spcBef>
                <a:spcPct val="0"/>
              </a:spcBef>
              <a:spcAft>
                <a:spcPct val="0"/>
              </a:spcAft>
              <a:defRPr/>
            </a:pPr>
            <a:endParaRPr lang="en-GB" smtClean="0">
              <a:cs typeface="Tahoma" pitchFamily="34" charset="0"/>
            </a:endParaRPr>
          </a:p>
        </p:txBody>
      </p:sp>
      <p:sp>
        <p:nvSpPr>
          <p:cNvPr id="167939"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cs typeface="Tahoma" pitchFamily="34" charset="0"/>
              </a:rPr>
              <a:t>UTKAST - Arbetsmaterial - endast för Räddningsskolans lärare !!!</a:t>
            </a:r>
          </a:p>
        </p:txBody>
      </p:sp>
      <p:sp>
        <p:nvSpPr>
          <p:cNvPr id="16794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D9EA26-6917-4993-B752-784A013AB423}" type="slidenum">
              <a:rPr lang="en-GB" smtClean="0">
                <a:cs typeface="Tahoma" pitchFamily="34" charset="0"/>
              </a:rPr>
              <a:pPr fontAlgn="base">
                <a:spcBef>
                  <a:spcPct val="0"/>
                </a:spcBef>
                <a:spcAft>
                  <a:spcPct val="0"/>
                </a:spcAft>
                <a:defRPr/>
              </a:pPr>
              <a:t>53</a:t>
            </a:fld>
            <a:endParaRPr lang="en-GB" smtClean="0">
              <a:cs typeface="Tahoma" pitchFamily="34" charset="0"/>
            </a:endParaRPr>
          </a:p>
        </p:txBody>
      </p:sp>
      <p:sp>
        <p:nvSpPr>
          <p:cNvPr id="1679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7942" name="Rectangle 3"/>
          <p:cNvSpPr>
            <a:spLocks noGrp="1" noChangeArrowheads="1"/>
          </p:cNvSpPr>
          <p:nvPr>
            <p:ph type="body" idx="1"/>
          </p:nvPr>
        </p:nvSpPr>
        <p:spPr bwMode="auto">
          <a:noFill/>
        </p:spPr>
        <p:txBody>
          <a:bodyPr/>
          <a:lstStyle/>
          <a:p>
            <a:pPr eaLnBrk="1" hangingPunct="1">
              <a:spcBef>
                <a:spcPct val="0"/>
              </a:spcBef>
            </a:pPr>
            <a:endParaRPr lang="en-GB" smtClean="0">
              <a:cs typeface="Arial" pitchFamily="34" charset="0"/>
            </a:endParaRPr>
          </a:p>
        </p:txBody>
      </p:sp>
    </p:spTree>
    <p:extLst>
      <p:ext uri="{BB962C8B-B14F-4D97-AF65-F5344CB8AC3E}">
        <p14:creationId xmlns:p14="http://schemas.microsoft.com/office/powerpoint/2010/main" val="669308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z="2400" smtClean="0">
                <a:cs typeface="Tahoma" pitchFamily="34" charset="0"/>
              </a:rPr>
              <a:t>© </a:t>
            </a:r>
            <a:r>
              <a:rPr lang="en-GB" smtClean="0">
                <a:latin typeface="Comic Sans MS" pitchFamily="66" charset="0"/>
                <a:cs typeface="Tahoma" pitchFamily="34" charset="0"/>
              </a:rPr>
              <a:t>Jan Tapani</a:t>
            </a:r>
          </a:p>
          <a:p>
            <a:pPr fontAlgn="base">
              <a:spcBef>
                <a:spcPct val="0"/>
              </a:spcBef>
              <a:spcAft>
                <a:spcPct val="0"/>
              </a:spcAft>
              <a:defRPr/>
            </a:pPr>
            <a:r>
              <a:rPr lang="en-GB" smtClean="0">
                <a:latin typeface="Comic Sans MS" pitchFamily="66" charset="0"/>
                <a:cs typeface="Tahoma" pitchFamily="34" charset="0"/>
              </a:rPr>
              <a:t>Räddningsverkets Skola Revinge</a:t>
            </a:r>
          </a:p>
          <a:p>
            <a:pPr fontAlgn="base">
              <a:spcBef>
                <a:spcPct val="0"/>
              </a:spcBef>
              <a:spcAft>
                <a:spcPct val="0"/>
              </a:spcAft>
              <a:defRPr/>
            </a:pPr>
            <a:endParaRPr lang="en-GB" smtClean="0">
              <a:cs typeface="Tahoma" pitchFamily="34" charset="0"/>
            </a:endParaRPr>
          </a:p>
        </p:txBody>
      </p:sp>
      <p:sp>
        <p:nvSpPr>
          <p:cNvPr id="168963"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cs typeface="Tahoma" pitchFamily="34" charset="0"/>
              </a:rPr>
              <a:t>UTKAST - Arbetsmaterial - endast för Räddningsskolans lärare !!!</a:t>
            </a:r>
          </a:p>
        </p:txBody>
      </p:sp>
      <p:sp>
        <p:nvSpPr>
          <p:cNvPr id="16896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79ABD6-B61F-4E95-BD7F-FB35ECF52937}" type="slidenum">
              <a:rPr lang="en-GB" smtClean="0">
                <a:cs typeface="Tahoma" pitchFamily="34" charset="0"/>
              </a:rPr>
              <a:pPr fontAlgn="base">
                <a:spcBef>
                  <a:spcPct val="0"/>
                </a:spcBef>
                <a:spcAft>
                  <a:spcPct val="0"/>
                </a:spcAft>
                <a:defRPr/>
              </a:pPr>
              <a:t>54</a:t>
            </a:fld>
            <a:endParaRPr lang="en-GB" smtClean="0">
              <a:cs typeface="Tahoma" pitchFamily="34" charset="0"/>
            </a:endParaRPr>
          </a:p>
        </p:txBody>
      </p:sp>
      <p:sp>
        <p:nvSpPr>
          <p:cNvPr id="1689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6" name="Rectangle 3"/>
          <p:cNvSpPr>
            <a:spLocks noGrp="1" noChangeArrowheads="1"/>
          </p:cNvSpPr>
          <p:nvPr>
            <p:ph type="body" idx="1"/>
          </p:nvPr>
        </p:nvSpPr>
        <p:spPr bwMode="auto">
          <a:noFill/>
        </p:spPr>
        <p:txBody>
          <a:bodyPr/>
          <a:lstStyle/>
          <a:p>
            <a:pPr eaLnBrk="1" hangingPunct="1">
              <a:spcBef>
                <a:spcPct val="0"/>
              </a:spcBef>
            </a:pPr>
            <a:endParaRPr lang="en-GB" smtClean="0">
              <a:cs typeface="Arial" pitchFamily="34" charset="0"/>
            </a:endParaRPr>
          </a:p>
          <a:p>
            <a:pPr eaLnBrk="1" hangingPunct="1">
              <a:spcBef>
                <a:spcPct val="0"/>
              </a:spcBef>
            </a:pPr>
            <a:endParaRPr lang="en-GB" smtClean="0">
              <a:cs typeface="Arial" pitchFamily="34" charset="0"/>
            </a:endParaRPr>
          </a:p>
        </p:txBody>
      </p:sp>
    </p:spTree>
    <p:extLst>
      <p:ext uri="{BB962C8B-B14F-4D97-AF65-F5344CB8AC3E}">
        <p14:creationId xmlns:p14="http://schemas.microsoft.com/office/powerpoint/2010/main" val="882184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z="2400" smtClean="0">
                <a:cs typeface="Tahoma" pitchFamily="34" charset="0"/>
              </a:rPr>
              <a:t>© </a:t>
            </a:r>
            <a:r>
              <a:rPr lang="en-GB" smtClean="0">
                <a:latin typeface="Comic Sans MS" pitchFamily="66" charset="0"/>
                <a:cs typeface="Tahoma" pitchFamily="34" charset="0"/>
              </a:rPr>
              <a:t>Jan Tapani</a:t>
            </a:r>
          </a:p>
          <a:p>
            <a:pPr fontAlgn="base">
              <a:spcBef>
                <a:spcPct val="0"/>
              </a:spcBef>
              <a:spcAft>
                <a:spcPct val="0"/>
              </a:spcAft>
              <a:defRPr/>
            </a:pPr>
            <a:r>
              <a:rPr lang="en-GB" smtClean="0">
                <a:latin typeface="Comic Sans MS" pitchFamily="66" charset="0"/>
                <a:cs typeface="Tahoma" pitchFamily="34" charset="0"/>
              </a:rPr>
              <a:t>Räddningsverkets Skola Revinge</a:t>
            </a:r>
          </a:p>
          <a:p>
            <a:pPr fontAlgn="base">
              <a:spcBef>
                <a:spcPct val="0"/>
              </a:spcBef>
              <a:spcAft>
                <a:spcPct val="0"/>
              </a:spcAft>
              <a:defRPr/>
            </a:pPr>
            <a:endParaRPr lang="en-GB" smtClean="0">
              <a:cs typeface="Tahoma" pitchFamily="34" charset="0"/>
            </a:endParaRPr>
          </a:p>
        </p:txBody>
      </p:sp>
      <p:sp>
        <p:nvSpPr>
          <p:cNvPr id="169987"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cs typeface="Tahoma" pitchFamily="34" charset="0"/>
              </a:rPr>
              <a:t>UTKAST - Arbetsmaterial - endast för Räddningsskolans lärare !!!</a:t>
            </a:r>
          </a:p>
        </p:txBody>
      </p:sp>
      <p:sp>
        <p:nvSpPr>
          <p:cNvPr id="16998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D66F6F-CBCD-4CCF-97A7-675B41883915}" type="slidenum">
              <a:rPr lang="en-GB" smtClean="0">
                <a:cs typeface="Tahoma" pitchFamily="34" charset="0"/>
              </a:rPr>
              <a:pPr fontAlgn="base">
                <a:spcBef>
                  <a:spcPct val="0"/>
                </a:spcBef>
                <a:spcAft>
                  <a:spcPct val="0"/>
                </a:spcAft>
                <a:defRPr/>
              </a:pPr>
              <a:t>55</a:t>
            </a:fld>
            <a:endParaRPr lang="en-GB" smtClean="0">
              <a:cs typeface="Tahoma" pitchFamily="34" charset="0"/>
            </a:endParaRPr>
          </a:p>
        </p:txBody>
      </p:sp>
      <p:sp>
        <p:nvSpPr>
          <p:cNvPr id="1699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90" name="Rectangle 3"/>
          <p:cNvSpPr>
            <a:spLocks noGrp="1" noChangeArrowheads="1"/>
          </p:cNvSpPr>
          <p:nvPr>
            <p:ph type="body" idx="1"/>
          </p:nvPr>
        </p:nvSpPr>
        <p:spPr bwMode="auto">
          <a:noFill/>
        </p:spPr>
        <p:txBody>
          <a:bodyPr/>
          <a:lstStyle/>
          <a:p>
            <a:pPr eaLnBrk="1" hangingPunct="1">
              <a:spcBef>
                <a:spcPct val="0"/>
              </a:spcBef>
            </a:pPr>
            <a:endParaRPr lang="en-GB" smtClean="0">
              <a:cs typeface="Arial" pitchFamily="34" charset="0"/>
            </a:endParaRPr>
          </a:p>
        </p:txBody>
      </p:sp>
    </p:spTree>
    <p:extLst>
      <p:ext uri="{BB962C8B-B14F-4D97-AF65-F5344CB8AC3E}">
        <p14:creationId xmlns:p14="http://schemas.microsoft.com/office/powerpoint/2010/main" val="3963829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174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A537D6-7043-4A38-A905-6FCC63BBDE5A}" type="slidenum">
              <a:rPr lang="fa-IR" smtClean="0"/>
              <a:pPr fontAlgn="base">
                <a:spcBef>
                  <a:spcPct val="0"/>
                </a:spcBef>
                <a:spcAft>
                  <a:spcPct val="0"/>
                </a:spcAft>
                <a:defRPr/>
              </a:pPr>
              <a:t>56</a:t>
            </a:fld>
            <a:endParaRPr lang="fa-IR" smtClean="0"/>
          </a:p>
        </p:txBody>
      </p:sp>
    </p:spTree>
    <p:extLst>
      <p:ext uri="{BB962C8B-B14F-4D97-AF65-F5344CB8AC3E}">
        <p14:creationId xmlns:p14="http://schemas.microsoft.com/office/powerpoint/2010/main" val="3844380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176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579E8A-7E96-4B38-8C11-6392033A0AF8}" type="slidenum">
              <a:rPr lang="fa-IR" smtClean="0"/>
              <a:pPr fontAlgn="base">
                <a:spcBef>
                  <a:spcPct val="0"/>
                </a:spcBef>
                <a:spcAft>
                  <a:spcPct val="0"/>
                </a:spcAft>
                <a:defRPr/>
              </a:pPr>
              <a:t>57</a:t>
            </a:fld>
            <a:endParaRPr lang="fa-IR" smtClean="0"/>
          </a:p>
        </p:txBody>
      </p:sp>
    </p:spTree>
    <p:extLst>
      <p:ext uri="{BB962C8B-B14F-4D97-AF65-F5344CB8AC3E}">
        <p14:creationId xmlns:p14="http://schemas.microsoft.com/office/powerpoint/2010/main" val="2044289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179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1D080F-3A65-44E4-B807-1E01C05B7BF5}" type="slidenum">
              <a:rPr lang="fa-IR" smtClean="0"/>
              <a:pPr fontAlgn="base">
                <a:spcBef>
                  <a:spcPct val="0"/>
                </a:spcBef>
                <a:spcAft>
                  <a:spcPct val="0"/>
                </a:spcAft>
                <a:defRPr/>
              </a:pPr>
              <a:t>58</a:t>
            </a:fld>
            <a:endParaRPr lang="fa-IR" smtClean="0"/>
          </a:p>
        </p:txBody>
      </p:sp>
    </p:spTree>
    <p:extLst>
      <p:ext uri="{BB962C8B-B14F-4D97-AF65-F5344CB8AC3E}">
        <p14:creationId xmlns:p14="http://schemas.microsoft.com/office/powerpoint/2010/main" val="1436388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180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2A6A11-EFEB-420E-BBE8-B17AA4188657}" type="slidenum">
              <a:rPr lang="fa-IR" smtClean="0"/>
              <a:pPr fontAlgn="base">
                <a:spcBef>
                  <a:spcPct val="0"/>
                </a:spcBef>
                <a:spcAft>
                  <a:spcPct val="0"/>
                </a:spcAft>
                <a:defRPr/>
              </a:pPr>
              <a:t>59</a:t>
            </a:fld>
            <a:endParaRPr lang="fa-IR" smtClean="0"/>
          </a:p>
        </p:txBody>
      </p:sp>
    </p:spTree>
    <p:extLst>
      <p:ext uri="{BB962C8B-B14F-4D97-AF65-F5344CB8AC3E}">
        <p14:creationId xmlns:p14="http://schemas.microsoft.com/office/powerpoint/2010/main" val="2589938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186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60F30D-A463-4DFE-82B7-0E2D8FDEC0DB}" type="slidenum">
              <a:rPr lang="fa-IR" smtClean="0"/>
              <a:pPr fontAlgn="base">
                <a:spcBef>
                  <a:spcPct val="0"/>
                </a:spcBef>
                <a:spcAft>
                  <a:spcPct val="0"/>
                </a:spcAft>
                <a:defRPr/>
              </a:pPr>
              <a:t>60</a:t>
            </a:fld>
            <a:endParaRPr lang="fa-IR" smtClean="0"/>
          </a:p>
        </p:txBody>
      </p:sp>
    </p:spTree>
    <p:extLst>
      <p:ext uri="{BB962C8B-B14F-4D97-AF65-F5344CB8AC3E}">
        <p14:creationId xmlns:p14="http://schemas.microsoft.com/office/powerpoint/2010/main" val="4286682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187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2D6A09-9C15-4845-9213-DAE4AE64EC86}" type="slidenum">
              <a:rPr lang="fa-IR" smtClean="0"/>
              <a:pPr fontAlgn="base">
                <a:spcBef>
                  <a:spcPct val="0"/>
                </a:spcBef>
                <a:spcAft>
                  <a:spcPct val="0"/>
                </a:spcAft>
                <a:defRPr/>
              </a:pPr>
              <a:t>61</a:t>
            </a:fld>
            <a:endParaRPr lang="fa-IR" smtClean="0"/>
          </a:p>
        </p:txBody>
      </p:sp>
    </p:spTree>
    <p:extLst>
      <p:ext uri="{BB962C8B-B14F-4D97-AF65-F5344CB8AC3E}">
        <p14:creationId xmlns:p14="http://schemas.microsoft.com/office/powerpoint/2010/main" val="2079833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5132A3-202E-4BB0-9767-EA9BC2E594E1}" type="slidenum">
              <a:rPr lang="ar-SA" smtClean="0"/>
              <a:pPr fontAlgn="base">
                <a:spcBef>
                  <a:spcPct val="0"/>
                </a:spcBef>
                <a:spcAft>
                  <a:spcPct val="0"/>
                </a:spcAft>
                <a:defRPr/>
              </a:pPr>
              <a:t>25</a:t>
            </a:fld>
            <a:endParaRPr lang="en-GB" smtClean="0">
              <a:cs typeface="Tahoma" pitchFamily="34" charset="0"/>
            </a:endParaRPr>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2" name="Rectangle 3"/>
          <p:cNvSpPr>
            <a:spLocks noGrp="1" noChangeArrowheads="1"/>
          </p:cNvSpPr>
          <p:nvPr>
            <p:ph type="body" idx="1"/>
          </p:nvPr>
        </p:nvSpPr>
        <p:spPr bwMode="auto">
          <a:xfrm>
            <a:off x="914400" y="4343400"/>
            <a:ext cx="5029200" cy="4394200"/>
          </a:xfrm>
          <a:noFill/>
        </p:spPr>
        <p:txBody>
          <a:bodyPr/>
          <a:lstStyle/>
          <a:p>
            <a:pPr eaLnBrk="1" hangingPunct="1">
              <a:spcBef>
                <a:spcPct val="0"/>
              </a:spcBef>
            </a:pPr>
            <a:endParaRPr lang="en-GB" sz="2000" b="1" dirty="0" smtClean="0">
              <a:latin typeface="Arial" pitchFamily="34" charset="0"/>
              <a:cs typeface="Arial" pitchFamily="34" charset="0"/>
            </a:endParaRPr>
          </a:p>
        </p:txBody>
      </p:sp>
    </p:spTree>
    <p:extLst>
      <p:ext uri="{BB962C8B-B14F-4D97-AF65-F5344CB8AC3E}">
        <p14:creationId xmlns:p14="http://schemas.microsoft.com/office/powerpoint/2010/main" val="2266814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C5B943-43A5-4A72-8D7A-E22E9378B07B}" type="slidenum">
              <a:rPr lang="fa-IR" smtClean="0"/>
              <a:pPr fontAlgn="base">
                <a:spcBef>
                  <a:spcPct val="0"/>
                </a:spcBef>
                <a:spcAft>
                  <a:spcPct val="0"/>
                </a:spcAft>
                <a:defRPr/>
              </a:pPr>
              <a:t>26</a:t>
            </a:fld>
            <a:endParaRPr lang="fa-IR" smtClean="0"/>
          </a:p>
        </p:txBody>
      </p:sp>
    </p:spTree>
    <p:extLst>
      <p:ext uri="{BB962C8B-B14F-4D97-AF65-F5344CB8AC3E}">
        <p14:creationId xmlns:p14="http://schemas.microsoft.com/office/powerpoint/2010/main" val="9909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1556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2B104D5-AA36-4DCD-8366-82B0227C7655}" type="slidenum">
              <a:rPr lang="en-US" sz="1200">
                <a:solidFill>
                  <a:srgbClr val="000000"/>
                </a:solidFill>
                <a:latin typeface="Calibri" pitchFamily="34" charset="0"/>
              </a:rPr>
              <a:pPr algn="r"/>
              <a:t>28</a:t>
            </a:fld>
            <a:endParaRPr lang="en-US" sz="1200">
              <a:solidFill>
                <a:srgbClr val="000000"/>
              </a:solidFill>
              <a:latin typeface="Calibri" pitchFamily="34" charset="0"/>
            </a:endParaRPr>
          </a:p>
        </p:txBody>
      </p:sp>
    </p:spTree>
    <p:extLst>
      <p:ext uri="{BB962C8B-B14F-4D97-AF65-F5344CB8AC3E}">
        <p14:creationId xmlns:p14="http://schemas.microsoft.com/office/powerpoint/2010/main" val="2465831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147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D26DA4-976B-41F1-98FA-0191255397EF}" type="slidenum">
              <a:rPr lang="fa-IR" smtClean="0"/>
              <a:pPr fontAlgn="base">
                <a:spcBef>
                  <a:spcPct val="0"/>
                </a:spcBef>
                <a:spcAft>
                  <a:spcPct val="0"/>
                </a:spcAft>
                <a:defRPr/>
              </a:pPr>
              <a:t>33</a:t>
            </a:fld>
            <a:endParaRPr lang="fa-IR" smtClean="0"/>
          </a:p>
        </p:txBody>
      </p:sp>
    </p:spTree>
    <p:extLst>
      <p:ext uri="{BB962C8B-B14F-4D97-AF65-F5344CB8AC3E}">
        <p14:creationId xmlns:p14="http://schemas.microsoft.com/office/powerpoint/2010/main" val="170678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149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660B96-6EF3-4DD6-AEC8-10EB84996CCB}" type="slidenum">
              <a:rPr lang="fa-IR" smtClean="0"/>
              <a:pPr fontAlgn="base">
                <a:spcBef>
                  <a:spcPct val="0"/>
                </a:spcBef>
                <a:spcAft>
                  <a:spcPct val="0"/>
                </a:spcAft>
                <a:defRPr/>
              </a:pPr>
              <a:t>34</a:t>
            </a:fld>
            <a:endParaRPr lang="fa-IR" smtClean="0"/>
          </a:p>
        </p:txBody>
      </p:sp>
    </p:spTree>
    <p:extLst>
      <p:ext uri="{BB962C8B-B14F-4D97-AF65-F5344CB8AC3E}">
        <p14:creationId xmlns:p14="http://schemas.microsoft.com/office/powerpoint/2010/main" val="77517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151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1FF647-8020-4428-8ED9-C231903C3695}" type="slidenum">
              <a:rPr lang="fa-IR" smtClean="0"/>
              <a:pPr fontAlgn="base">
                <a:spcBef>
                  <a:spcPct val="0"/>
                </a:spcBef>
                <a:spcAft>
                  <a:spcPct val="0"/>
                </a:spcAft>
                <a:defRPr/>
              </a:pPr>
              <a:t>35</a:t>
            </a:fld>
            <a:endParaRPr lang="fa-IR" smtClean="0"/>
          </a:p>
        </p:txBody>
      </p:sp>
    </p:spTree>
    <p:extLst>
      <p:ext uri="{BB962C8B-B14F-4D97-AF65-F5344CB8AC3E}">
        <p14:creationId xmlns:p14="http://schemas.microsoft.com/office/powerpoint/2010/main" val="3042256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155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49E1DD-CD6E-4FDA-8E1F-31F58C0B26FA}" type="slidenum">
              <a:rPr lang="fa-IR" smtClean="0"/>
              <a:pPr fontAlgn="base">
                <a:spcBef>
                  <a:spcPct val="0"/>
                </a:spcBef>
                <a:spcAft>
                  <a:spcPct val="0"/>
                </a:spcAft>
                <a:defRPr/>
              </a:pPr>
              <a:t>41</a:t>
            </a:fld>
            <a:endParaRPr lang="fa-IR" smtClean="0"/>
          </a:p>
        </p:txBody>
      </p:sp>
    </p:spTree>
    <p:extLst>
      <p:ext uri="{BB962C8B-B14F-4D97-AF65-F5344CB8AC3E}">
        <p14:creationId xmlns:p14="http://schemas.microsoft.com/office/powerpoint/2010/main" val="2289535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78A9C4-A7A2-44C3-861F-92C33DE00C57}" type="datetimeFigureOut">
              <a:rPr lang="en-US" smtClean="0"/>
              <a:pPr/>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06C7F-536F-435A-874F-A76992957274}" type="slidenum">
              <a:rPr lang="en-US" smtClean="0"/>
              <a:pPr/>
              <a:t>‹#›</a:t>
            </a:fld>
            <a:endParaRPr lang="en-US"/>
          </a:p>
        </p:txBody>
      </p:sp>
    </p:spTree>
    <p:extLst>
      <p:ext uri="{BB962C8B-B14F-4D97-AF65-F5344CB8AC3E}">
        <p14:creationId xmlns:p14="http://schemas.microsoft.com/office/powerpoint/2010/main" val="3373810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78A9C4-A7A2-44C3-861F-92C33DE00C57}" type="datetimeFigureOut">
              <a:rPr lang="en-US" smtClean="0"/>
              <a:pPr/>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06C7F-536F-435A-874F-A76992957274}" type="slidenum">
              <a:rPr lang="en-US" smtClean="0"/>
              <a:pPr/>
              <a:t>‹#›</a:t>
            </a:fld>
            <a:endParaRPr lang="en-US"/>
          </a:p>
        </p:txBody>
      </p:sp>
    </p:spTree>
    <p:extLst>
      <p:ext uri="{BB962C8B-B14F-4D97-AF65-F5344CB8AC3E}">
        <p14:creationId xmlns:p14="http://schemas.microsoft.com/office/powerpoint/2010/main" val="56756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78A9C4-A7A2-44C3-861F-92C33DE00C57}" type="datetimeFigureOut">
              <a:rPr lang="en-US" smtClean="0"/>
              <a:pPr/>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06C7F-536F-435A-874F-A76992957274}" type="slidenum">
              <a:rPr lang="en-US" smtClean="0"/>
              <a:pPr/>
              <a:t>‹#›</a:t>
            </a:fld>
            <a:endParaRPr lang="en-US"/>
          </a:p>
        </p:txBody>
      </p:sp>
    </p:spTree>
    <p:extLst>
      <p:ext uri="{BB962C8B-B14F-4D97-AF65-F5344CB8AC3E}">
        <p14:creationId xmlns:p14="http://schemas.microsoft.com/office/powerpoint/2010/main" val="2256379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828800"/>
            <a:ext cx="5334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48400" y="1828800"/>
            <a:ext cx="5334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4E1CD347-1F66-455D-B8A9-DFEB1920EBAA}" type="slidenum">
              <a:rPr lang="ar-SA"/>
              <a:pPr>
                <a:defRPr/>
              </a:pPr>
              <a:t>‹#›</a:t>
            </a:fld>
            <a:endParaRPr lang="en-US"/>
          </a:p>
        </p:txBody>
      </p:sp>
    </p:spTree>
    <p:extLst>
      <p:ext uri="{BB962C8B-B14F-4D97-AF65-F5344CB8AC3E}">
        <p14:creationId xmlns:p14="http://schemas.microsoft.com/office/powerpoint/2010/main" val="1034038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78A9C4-A7A2-44C3-861F-92C33DE00C57}" type="datetimeFigureOut">
              <a:rPr lang="en-US" smtClean="0"/>
              <a:pPr/>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06C7F-536F-435A-874F-A76992957274}" type="slidenum">
              <a:rPr lang="en-US" smtClean="0"/>
              <a:pPr/>
              <a:t>‹#›</a:t>
            </a:fld>
            <a:endParaRPr lang="en-US"/>
          </a:p>
        </p:txBody>
      </p:sp>
    </p:spTree>
    <p:extLst>
      <p:ext uri="{BB962C8B-B14F-4D97-AF65-F5344CB8AC3E}">
        <p14:creationId xmlns:p14="http://schemas.microsoft.com/office/powerpoint/2010/main" val="183498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8A9C4-A7A2-44C3-861F-92C33DE00C57}" type="datetimeFigureOut">
              <a:rPr lang="en-US" smtClean="0"/>
              <a:pPr/>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06C7F-536F-435A-874F-A76992957274}" type="slidenum">
              <a:rPr lang="en-US" smtClean="0"/>
              <a:pPr/>
              <a:t>‹#›</a:t>
            </a:fld>
            <a:endParaRPr lang="en-US"/>
          </a:p>
        </p:txBody>
      </p:sp>
    </p:spTree>
    <p:extLst>
      <p:ext uri="{BB962C8B-B14F-4D97-AF65-F5344CB8AC3E}">
        <p14:creationId xmlns:p14="http://schemas.microsoft.com/office/powerpoint/2010/main" val="68102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78A9C4-A7A2-44C3-861F-92C33DE00C57}" type="datetimeFigureOut">
              <a:rPr lang="en-US" smtClean="0"/>
              <a:pPr/>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06C7F-536F-435A-874F-A76992957274}" type="slidenum">
              <a:rPr lang="en-US" smtClean="0"/>
              <a:pPr/>
              <a:t>‹#›</a:t>
            </a:fld>
            <a:endParaRPr lang="en-US"/>
          </a:p>
        </p:txBody>
      </p:sp>
    </p:spTree>
    <p:extLst>
      <p:ext uri="{BB962C8B-B14F-4D97-AF65-F5344CB8AC3E}">
        <p14:creationId xmlns:p14="http://schemas.microsoft.com/office/powerpoint/2010/main" val="372256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78A9C4-A7A2-44C3-861F-92C33DE00C57}" type="datetimeFigureOut">
              <a:rPr lang="en-US" smtClean="0"/>
              <a:pPr/>
              <a:t>12/23/2017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B06C7F-536F-435A-874F-A76992957274}" type="slidenum">
              <a:rPr lang="en-US" smtClean="0"/>
              <a:pPr/>
              <a:t>‹#›</a:t>
            </a:fld>
            <a:endParaRPr lang="en-US"/>
          </a:p>
        </p:txBody>
      </p:sp>
    </p:spTree>
    <p:extLst>
      <p:ext uri="{BB962C8B-B14F-4D97-AF65-F5344CB8AC3E}">
        <p14:creationId xmlns:p14="http://schemas.microsoft.com/office/powerpoint/2010/main" val="231953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78A9C4-A7A2-44C3-861F-92C33DE00C57}" type="datetimeFigureOut">
              <a:rPr lang="en-US" smtClean="0"/>
              <a:pPr/>
              <a:t>12/23/2017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B06C7F-536F-435A-874F-A76992957274}" type="slidenum">
              <a:rPr lang="en-US" smtClean="0"/>
              <a:pPr/>
              <a:t>‹#›</a:t>
            </a:fld>
            <a:endParaRPr lang="en-US"/>
          </a:p>
        </p:txBody>
      </p:sp>
    </p:spTree>
    <p:extLst>
      <p:ext uri="{BB962C8B-B14F-4D97-AF65-F5344CB8AC3E}">
        <p14:creationId xmlns:p14="http://schemas.microsoft.com/office/powerpoint/2010/main" val="3429424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8A9C4-A7A2-44C3-861F-92C33DE00C57}" type="datetimeFigureOut">
              <a:rPr lang="en-US" smtClean="0"/>
              <a:pPr/>
              <a:t>12/23/2017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B06C7F-536F-435A-874F-A76992957274}" type="slidenum">
              <a:rPr lang="en-US" smtClean="0"/>
              <a:pPr/>
              <a:t>‹#›</a:t>
            </a:fld>
            <a:endParaRPr lang="en-US"/>
          </a:p>
        </p:txBody>
      </p:sp>
    </p:spTree>
    <p:extLst>
      <p:ext uri="{BB962C8B-B14F-4D97-AF65-F5344CB8AC3E}">
        <p14:creationId xmlns:p14="http://schemas.microsoft.com/office/powerpoint/2010/main" val="303677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8A9C4-A7A2-44C3-861F-92C33DE00C57}" type="datetimeFigureOut">
              <a:rPr lang="en-US" smtClean="0"/>
              <a:pPr/>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06C7F-536F-435A-874F-A76992957274}" type="slidenum">
              <a:rPr lang="en-US" smtClean="0"/>
              <a:pPr/>
              <a:t>‹#›</a:t>
            </a:fld>
            <a:endParaRPr lang="en-US"/>
          </a:p>
        </p:txBody>
      </p:sp>
    </p:spTree>
    <p:extLst>
      <p:ext uri="{BB962C8B-B14F-4D97-AF65-F5344CB8AC3E}">
        <p14:creationId xmlns:p14="http://schemas.microsoft.com/office/powerpoint/2010/main" val="22787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8A9C4-A7A2-44C3-861F-92C33DE00C57}" type="datetimeFigureOut">
              <a:rPr lang="en-US" smtClean="0"/>
              <a:pPr/>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06C7F-536F-435A-874F-A76992957274}" type="slidenum">
              <a:rPr lang="en-US" smtClean="0"/>
              <a:pPr/>
              <a:t>‹#›</a:t>
            </a:fld>
            <a:endParaRPr lang="en-US"/>
          </a:p>
        </p:txBody>
      </p:sp>
    </p:spTree>
    <p:extLst>
      <p:ext uri="{BB962C8B-B14F-4D97-AF65-F5344CB8AC3E}">
        <p14:creationId xmlns:p14="http://schemas.microsoft.com/office/powerpoint/2010/main" val="750731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8A9C4-A7A2-44C3-861F-92C33DE00C57}" type="datetimeFigureOut">
              <a:rPr lang="en-US" smtClean="0"/>
              <a:pPr/>
              <a:t>12/23/2017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06C7F-536F-435A-874F-A76992957274}" type="slidenum">
              <a:rPr lang="en-US" smtClean="0"/>
              <a:pPr/>
              <a:t>‹#›</a:t>
            </a:fld>
            <a:endParaRPr lang="en-US"/>
          </a:p>
        </p:txBody>
      </p:sp>
    </p:spTree>
    <p:extLst>
      <p:ext uri="{BB962C8B-B14F-4D97-AF65-F5344CB8AC3E}">
        <p14:creationId xmlns:p14="http://schemas.microsoft.com/office/powerpoint/2010/main" val="173516498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file:///D:\&#1583;&#1587;&#1578;&#1705;&#1578;&#1575;&#1576;\movie\5.1%20Introduction%20to%20Chemical%20Reactions.mp4" TargetMode="External"/><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wmf"/><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file:///D:\&#1578;&#1574;&#1608;&#1585;&#1740;%20&#1581;&#1585;&#1740;&#1602;\&#1601;&#1740;&#1604;&#1605;\FALL.MPG"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1.png"/><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file:///D:\&#1578;&#1574;&#1608;&#1585;&#1740;%20&#1581;&#1585;&#1740;&#1602;\&#1601;&#1740;&#1604;&#1605;\Oil-Fire.wmv" TargetMode="External"/><Relationship Id="rId2" Type="http://schemas.openxmlformats.org/officeDocument/2006/relationships/hyperlink" Target="file:///D:\&#1583;&#1587;&#1578;&#1705;&#1578;&#1575;&#1576;\movie\&#1575;&#1578;&#1588;%20&#1587;&#1608;&#1586;&#1740;%20&#1585;&#1608;&#1594;&#1606;%20.mp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file:///D:\&#1578;&#1574;&#1608;&#1585;&#1740;%20&#1581;&#1585;&#1740;&#1602;\&#1601;&#1740;&#1604;&#1605;\Bleve.mp4" TargetMode="External"/><Relationship Id="rId2" Type="http://schemas.openxmlformats.org/officeDocument/2006/relationships/hyperlink" Target="file:///D:\&#1583;&#1587;&#1578;&#1705;&#1578;&#1575;&#1576;\movie\Demostraci&#243;n%20Bleve.mp4" TargetMode="External"/><Relationship Id="rId1" Type="http://schemas.openxmlformats.org/officeDocument/2006/relationships/slideLayout" Target="../slideLayouts/slideLayout2.xml"/><Relationship Id="rId4" Type="http://schemas.openxmlformats.org/officeDocument/2006/relationships/hyperlink" Target="file:///D:\&#1583;&#1587;&#1578;&#1705;&#1578;&#1575;&#1576;\movie\BLEVE.DAT"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file:///D:\&#1578;&#1574;&#1608;&#1585;&#1740;%20&#1581;&#1585;&#1740;&#1602;\&#1601;&#1740;&#1604;&#1605;\chip%20pan%20fire.mpg" TargetMode="External"/><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hyperlink" Target="file:///D:\&#1583;&#1587;&#1578;&#1705;&#1578;&#1575;&#1576;\movie\fire.wmv" TargetMode="External"/><Relationship Id="rId4" Type="http://schemas.openxmlformats.org/officeDocument/2006/relationships/image" Target="../media/image27.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file:///D:\&#1583;&#1587;&#1578;&#1705;&#1578;&#1575;&#1576;\movie\&#1575;&#1606;&#1601;&#1580;&#1575;&#1585;%20&#1605;&#1606;&#1586;&#1604;.mpg" TargetMode="External"/><Relationship Id="rId5" Type="http://schemas.openxmlformats.org/officeDocument/2006/relationships/hyperlink" Target="file:///D:\&#1583;&#1587;&#1578;&#1705;&#1578;&#1575;&#1576;\movie\&#1575;&#1606;&#1601;&#1580;&#1575;&#1585;%20&#1605;&#1606;&#1586;&#1604;%20&#1582;&#1601;&#1740;&#1601;.mpg" TargetMode="External"/><Relationship Id="rId4" Type="http://schemas.openxmlformats.org/officeDocument/2006/relationships/hyperlink" Target="file:///D:\&#1583;&#1587;&#1578;&#1705;&#1578;&#1575;&#1576;\movie\&#1575;&#1606;&#1601;&#1580;&#1575;&#1585;%20&#1583;&#1575;&#1582;&#1604;&#1740;.m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file:///D:\&#1578;&#1574;&#1608;&#1585;&#1740;%20&#1581;&#1585;&#1740;&#1602;\&#1601;&#1740;&#1604;&#1605;\SILAND~1.DA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0.wmf"/><Relationship Id="rId5" Type="http://schemas.openxmlformats.org/officeDocument/2006/relationships/oleObject" Target="../embeddings/Microsoft_Word_97_-_2003_Document1.doc"/><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3" Type="http://schemas.openxmlformats.org/officeDocument/2006/relationships/hyperlink" Target="file:///D:\&#1578;&#1574;&#1608;&#1585;&#1740;%20&#1581;&#1585;&#1740;&#1602;\&#1601;&#1740;&#1604;&#1605;\&#1605;&#1585;&#1575;&#1581;&#1604;%20&#1587;&#1608;&#1582;&#1578;&#1606;.M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2.png"/><Relationship Id="rId5" Type="http://schemas.openxmlformats.org/officeDocument/2006/relationships/oleObject" Target="../embeddings/oleObject5.bin"/><Relationship Id="rId4" Type="http://schemas.openxmlformats.org/officeDocument/2006/relationships/image" Target="../media/image33.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hyperlink" Target="file:///D:\&#1578;&#1574;&#1608;&#1585;&#1740;%20&#1581;&#1585;&#1740;&#1602;\&#1601;&#1740;&#1604;&#1605;\backdraft.mpg" TargetMode="External"/><Relationship Id="rId4" Type="http://schemas.openxmlformats.org/officeDocument/2006/relationships/hyperlink" Target="file:///D:\&#1583;&#1587;&#1578;&#1705;&#1578;&#1575;&#1576;\movie\YouTube%20-%20backdraft_2.WMV"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رفتارشناسی حریق</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08240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سوخت</a:t>
            </a:r>
            <a:br>
              <a:rPr lang="fa-IR" dirty="0" smtClean="0"/>
            </a:br>
            <a:r>
              <a:rPr lang="fa-IR" dirty="0" smtClean="0"/>
              <a:t>هر چیزی که می سوزد </a:t>
            </a:r>
            <a:endParaRPr lang="en-US" dirty="0"/>
          </a:p>
        </p:txBody>
      </p:sp>
      <p:sp>
        <p:nvSpPr>
          <p:cNvPr id="3" name="Content Placeholder 2"/>
          <p:cNvSpPr>
            <a:spLocks noGrp="1"/>
          </p:cNvSpPr>
          <p:nvPr>
            <p:ph idx="1"/>
          </p:nvPr>
        </p:nvSpPr>
        <p:spPr/>
        <p:txBody>
          <a:bodyPr/>
          <a:lstStyle/>
          <a:p>
            <a:pPr algn="r" rtl="1"/>
            <a:r>
              <a:rPr lang="fa-IR" dirty="0" smtClean="0"/>
              <a:t>عناصر (که شامل فلزات و چند غیر فلز)</a:t>
            </a:r>
          </a:p>
          <a:p>
            <a:pPr algn="r" rtl="1"/>
            <a:r>
              <a:rPr lang="fa-IR" dirty="0" smtClean="0"/>
              <a:t>هیدروکربنها</a:t>
            </a:r>
          </a:p>
          <a:p>
            <a:pPr algn="r" rtl="1"/>
            <a:r>
              <a:rPr lang="fa-IR" dirty="0" smtClean="0"/>
              <a:t>کربوهیدراتها (مخلوطهایی که بخشی از آنها را سلولز تشکیل میدهد)</a:t>
            </a:r>
          </a:p>
          <a:p>
            <a:pPr algn="r" rtl="1"/>
            <a:r>
              <a:rPr lang="fa-IR" dirty="0" smtClean="0"/>
              <a:t>بسیاری از گازها با پیوند کووالانس(منو کسید کربن –آمونیاک-هیدروژن سیانید)</a:t>
            </a:r>
          </a:p>
          <a:p>
            <a:pPr algn="r" rtl="1"/>
            <a:r>
              <a:rPr lang="fa-IR" dirty="0" smtClean="0"/>
              <a:t>باقیمانده ترکیبات آلی</a:t>
            </a:r>
          </a:p>
          <a:p>
            <a:pPr algn="r" rtl="1"/>
            <a:endParaRPr lang="fa-IR" dirty="0"/>
          </a:p>
        </p:txBody>
      </p:sp>
    </p:spTree>
    <p:extLst>
      <p:ext uri="{BB962C8B-B14F-4D97-AF65-F5344CB8AC3E}">
        <p14:creationId xmlns:p14="http://schemas.microsoft.com/office/powerpoint/2010/main" val="4269892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عامل اکسید کننده</a:t>
            </a:r>
            <a:endParaRPr lang="en-US" dirty="0"/>
          </a:p>
        </p:txBody>
      </p:sp>
      <p:sp>
        <p:nvSpPr>
          <p:cNvPr id="3" name="Content Placeholder 2"/>
          <p:cNvSpPr>
            <a:spLocks noGrp="1"/>
          </p:cNvSpPr>
          <p:nvPr>
            <p:ph idx="1"/>
          </p:nvPr>
        </p:nvSpPr>
        <p:spPr/>
        <p:txBody>
          <a:bodyPr/>
          <a:lstStyle/>
          <a:p>
            <a:pPr algn="r" rtl="1"/>
            <a:r>
              <a:rPr lang="fa-IR" dirty="0" smtClean="0"/>
              <a:t>ماده ای که یا شامل اکسیژن بوده و آن را به سادگی آزاد می کند یا از هالوژنها</a:t>
            </a:r>
          </a:p>
          <a:p>
            <a:pPr marL="0" indent="0" algn="r" rtl="1">
              <a:buNone/>
            </a:pPr>
            <a:r>
              <a:rPr lang="fa-IR" dirty="0" smtClean="0"/>
              <a:t>(فلوئور-کلر- برم- ید )تشکیل شده است.</a:t>
            </a:r>
            <a:endParaRPr lang="en-US" dirty="0"/>
          </a:p>
        </p:txBody>
      </p:sp>
    </p:spTree>
    <p:extLst>
      <p:ext uri="{BB962C8B-B14F-4D97-AF65-F5344CB8AC3E}">
        <p14:creationId xmlns:p14="http://schemas.microsoft.com/office/powerpoint/2010/main" val="3810051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انواع انرژی</a:t>
            </a:r>
            <a:endParaRPr lang="en-US" dirty="0"/>
          </a:p>
        </p:txBody>
      </p:sp>
      <p:sp>
        <p:nvSpPr>
          <p:cNvPr id="3" name="Content Placeholder 2"/>
          <p:cNvSpPr>
            <a:spLocks noGrp="1"/>
          </p:cNvSpPr>
          <p:nvPr>
            <p:ph idx="1"/>
          </p:nvPr>
        </p:nvSpPr>
        <p:spPr/>
        <p:txBody>
          <a:bodyPr/>
          <a:lstStyle/>
          <a:p>
            <a:pPr algn="r" rtl="1"/>
            <a:r>
              <a:rPr lang="fa-IR" dirty="0" smtClean="0"/>
              <a:t>انرژی مکانیکی</a:t>
            </a:r>
          </a:p>
          <a:p>
            <a:pPr marL="0" indent="0" algn="r" rtl="1">
              <a:buNone/>
            </a:pPr>
            <a:r>
              <a:rPr lang="fa-IR" dirty="0" smtClean="0"/>
              <a:t>اصطحکاک بین دو ماده(تبدیل انرژی مکانیکی به حرارتی)</a:t>
            </a:r>
          </a:p>
          <a:p>
            <a:pPr marL="0" indent="0" algn="r" rtl="1">
              <a:buNone/>
            </a:pPr>
            <a:r>
              <a:rPr lang="fa-IR" dirty="0" smtClean="0"/>
              <a:t>کمپرس هوا-حرکت تسمه </a:t>
            </a:r>
          </a:p>
          <a:p>
            <a:pPr marL="0" indent="0" algn="r" rtl="1">
              <a:buNone/>
            </a:pPr>
            <a:endParaRPr lang="fa-IR" dirty="0"/>
          </a:p>
          <a:p>
            <a:pPr algn="r" rtl="1"/>
            <a:r>
              <a:rPr lang="fa-IR" dirty="0" smtClean="0"/>
              <a:t>انرژی شیمیایی</a:t>
            </a:r>
          </a:p>
          <a:p>
            <a:pPr marL="0" indent="0" algn="r" rtl="1">
              <a:buNone/>
            </a:pPr>
            <a:r>
              <a:rPr lang="fa-IR" dirty="0" smtClean="0"/>
              <a:t>واکنش شیمیایی و سوختن مواد</a:t>
            </a:r>
          </a:p>
          <a:p>
            <a:pPr marL="0" indent="0" algn="r" rtl="1">
              <a:buNone/>
            </a:pPr>
            <a:endParaRPr lang="fa-IR" dirty="0"/>
          </a:p>
          <a:p>
            <a:pPr algn="r" rtl="1"/>
            <a:r>
              <a:rPr lang="fa-IR" dirty="0" smtClean="0"/>
              <a:t>انرژی الکتریکی</a:t>
            </a:r>
            <a:endParaRPr lang="fa-IR" dirty="0"/>
          </a:p>
        </p:txBody>
      </p:sp>
    </p:spTree>
    <p:extLst>
      <p:ext uri="{BB962C8B-B14F-4D97-AF65-F5344CB8AC3E}">
        <p14:creationId xmlns:p14="http://schemas.microsoft.com/office/powerpoint/2010/main" val="476584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مثلث حریق</a:t>
            </a:r>
            <a:endParaRPr lang="fa-IR" dirty="0"/>
          </a:p>
        </p:txBody>
      </p:sp>
      <p:pic>
        <p:nvPicPr>
          <p:cNvPr id="4" name="Picture 11"/>
          <p:cNvPicPr>
            <a:picLocks noGrp="1" noChangeAspect="1" noChangeArrowheads="1"/>
          </p:cNvPicPr>
          <p:nvPr>
            <p:ph idx="1"/>
          </p:nvPr>
        </p:nvPicPr>
        <p:blipFill>
          <a:blip r:embed="rId2"/>
          <a:stretch>
            <a:fillRect/>
          </a:stretch>
        </p:blipFill>
        <p:spPr bwMode="auto">
          <a:xfrm>
            <a:off x="3721100" y="2166144"/>
            <a:ext cx="4749800" cy="3670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رادیکال آزاد</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029619"/>
            <a:ext cx="10515600" cy="3943349"/>
          </a:xfrm>
        </p:spPr>
      </p:pic>
    </p:spTree>
    <p:extLst>
      <p:ext uri="{BB962C8B-B14F-4D97-AF65-F5344CB8AC3E}">
        <p14:creationId xmlns:p14="http://schemas.microsoft.com/office/powerpoint/2010/main" val="1685051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508" y="365125"/>
            <a:ext cx="12555308" cy="2030420"/>
          </a:xfrm>
        </p:spPr>
        <p:txBody>
          <a:bodyPr/>
          <a:lstStyle/>
          <a:p>
            <a:pPr algn="ctr" rtl="1"/>
            <a:r>
              <a:rPr lang="fa-IR" dirty="0" smtClean="0"/>
              <a:t>واکنش های زنجیره ای</a:t>
            </a:r>
            <a:endParaRPr lang="en-US" dirty="0"/>
          </a:p>
        </p:txBody>
      </p:sp>
      <p:sp>
        <p:nvSpPr>
          <p:cNvPr id="3" name="Content Placeholder 2"/>
          <p:cNvSpPr>
            <a:spLocks noGrp="1"/>
          </p:cNvSpPr>
          <p:nvPr>
            <p:ph idx="1"/>
          </p:nvPr>
        </p:nvSpPr>
        <p:spPr>
          <a:xfrm>
            <a:off x="-1201508" y="1825624"/>
            <a:ext cx="12555308" cy="6665125"/>
          </a:xfrm>
        </p:spPr>
        <p:txBody>
          <a:bodyPr/>
          <a:lstStyle/>
          <a:p>
            <a:endParaRPr lang="en-US" dirty="0" smtClean="0"/>
          </a:p>
        </p:txBody>
      </p:sp>
      <p:pic>
        <p:nvPicPr>
          <p:cNvPr id="4" name="Picture 3"/>
          <p:cNvPicPr>
            <a:picLocks noChangeAspect="1"/>
          </p:cNvPicPr>
          <p:nvPr/>
        </p:nvPicPr>
        <p:blipFill>
          <a:blip r:embed="rId2"/>
          <a:stretch>
            <a:fillRect/>
          </a:stretch>
        </p:blipFill>
        <p:spPr>
          <a:xfrm>
            <a:off x="3181083" y="2700520"/>
            <a:ext cx="7097946" cy="3649172"/>
          </a:xfrm>
          <a:prstGeom prst="rect">
            <a:avLst/>
          </a:prstGeom>
        </p:spPr>
      </p:pic>
      <p:sp>
        <p:nvSpPr>
          <p:cNvPr id="5" name="Action Button: Movie 4">
            <a:hlinkClick r:id="rId3" action="ppaction://program" highlightClick="1"/>
          </p:cNvPr>
          <p:cNvSpPr/>
          <p:nvPr/>
        </p:nvSpPr>
        <p:spPr>
          <a:xfrm>
            <a:off x="0" y="60150"/>
            <a:ext cx="444964" cy="31617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212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933089" cy="5906886"/>
          </a:xfrm>
        </p:spPr>
      </p:pic>
    </p:spTree>
    <p:extLst>
      <p:ext uri="{BB962C8B-B14F-4D97-AF65-F5344CB8AC3E}">
        <p14:creationId xmlns:p14="http://schemas.microsoft.com/office/powerpoint/2010/main" val="2062976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711200" y="547255"/>
            <a:ext cx="10972800" cy="1143000"/>
          </a:xfrm>
        </p:spPr>
        <p:txBody>
          <a:bodyPr>
            <a:normAutofit fontScale="90000"/>
          </a:bodyPr>
          <a:lstStyle/>
          <a:p>
            <a:pPr algn="ctr" eaLnBrk="1" hangingPunct="1"/>
            <a:r>
              <a:rPr lang="fa-IR" sz="4000" b="1" dirty="0" smtClean="0">
                <a:solidFill>
                  <a:srgbClr val="FF9900"/>
                </a:solidFill>
                <a:cs typeface="Titr" pitchFamily="2" charset="-78"/>
              </a:rPr>
              <a:t>روشهای خاموش کردن آتش</a:t>
            </a:r>
            <a:br>
              <a:rPr lang="fa-IR" sz="4000" b="1" dirty="0" smtClean="0">
                <a:solidFill>
                  <a:srgbClr val="FF9900"/>
                </a:solidFill>
                <a:cs typeface="Titr" pitchFamily="2" charset="-78"/>
              </a:rPr>
            </a:br>
            <a:r>
              <a:rPr lang="en-US" sz="4000" b="1" dirty="0" smtClean="0">
                <a:solidFill>
                  <a:srgbClr val="FF9900"/>
                </a:solidFill>
              </a:rPr>
              <a:t>Suppression of Fire</a:t>
            </a:r>
            <a:r>
              <a:rPr lang="fa-IR" sz="4000" b="1" dirty="0" smtClean="0">
                <a:solidFill>
                  <a:srgbClr val="FF9900"/>
                </a:solidFill>
              </a:rPr>
              <a:t/>
            </a:r>
            <a:br>
              <a:rPr lang="fa-IR" sz="4000" b="1" dirty="0" smtClean="0">
                <a:solidFill>
                  <a:srgbClr val="FF9900"/>
                </a:solidFill>
              </a:rPr>
            </a:br>
            <a:r>
              <a:rPr lang="en-US" sz="4000" b="1" dirty="0" smtClean="0"/>
              <a:t> </a:t>
            </a:r>
            <a:endParaRPr lang="en-US" sz="4000" b="1" dirty="0" smtClean="0">
              <a:cs typeface="Titr" pitchFamily="2" charset="-78"/>
            </a:endParaRPr>
          </a:p>
        </p:txBody>
      </p:sp>
      <p:sp>
        <p:nvSpPr>
          <p:cNvPr id="146435" name="Rectangle 3"/>
          <p:cNvSpPr>
            <a:spLocks noGrp="1" noChangeArrowheads="1"/>
          </p:cNvSpPr>
          <p:nvPr>
            <p:ph type="body" sz="half" idx="2"/>
          </p:nvPr>
        </p:nvSpPr>
        <p:spPr>
          <a:xfrm>
            <a:off x="4470400" y="1752600"/>
            <a:ext cx="7010400" cy="4530725"/>
          </a:xfrm>
        </p:spPr>
        <p:txBody>
          <a:bodyPr/>
          <a:lstStyle/>
          <a:p>
            <a:pPr eaLnBrk="1" hangingPunct="1">
              <a:lnSpc>
                <a:spcPct val="120000"/>
              </a:lnSpc>
              <a:buFont typeface="Wingdings" pitchFamily="2" charset="2"/>
              <a:buNone/>
            </a:pPr>
            <a:endParaRPr lang="en-US" sz="2700" b="1" dirty="0" smtClean="0">
              <a:solidFill>
                <a:srgbClr val="FF3399"/>
              </a:solidFill>
              <a:cs typeface="Titr" pitchFamily="2" charset="-78"/>
            </a:endParaRPr>
          </a:p>
        </p:txBody>
      </p:sp>
      <p:grpSp>
        <p:nvGrpSpPr>
          <p:cNvPr id="2" name="Group 5"/>
          <p:cNvGrpSpPr>
            <a:grpSpLocks/>
          </p:cNvGrpSpPr>
          <p:nvPr/>
        </p:nvGrpSpPr>
        <p:grpSpPr bwMode="auto">
          <a:xfrm>
            <a:off x="1490134" y="1648691"/>
            <a:ext cx="9792305" cy="4239491"/>
            <a:chOff x="4227" y="2544"/>
            <a:chExt cx="1296" cy="1248"/>
          </a:xfrm>
        </p:grpSpPr>
        <p:graphicFrame>
          <p:nvGraphicFramePr>
            <p:cNvPr id="4098" name="Object 6"/>
            <p:cNvGraphicFramePr>
              <a:graphicFrameLocks noChangeAspect="1"/>
            </p:cNvGraphicFramePr>
            <p:nvPr/>
          </p:nvGraphicFramePr>
          <p:xfrm>
            <a:off x="4227" y="2544"/>
            <a:ext cx="1296" cy="1248"/>
          </p:xfrm>
          <a:graphic>
            <a:graphicData uri="http://schemas.openxmlformats.org/presentationml/2006/ole">
              <mc:AlternateContent xmlns:mc="http://schemas.openxmlformats.org/markup-compatibility/2006">
                <mc:Choice xmlns:v="urn:schemas-microsoft-com:vml" Requires="v">
                  <p:oleObj spid="_x0000_s1080" name="Clip" r:id="rId3" imgW="1526508" imgH="1321332" progId="">
                    <p:embed/>
                  </p:oleObj>
                </mc:Choice>
                <mc:Fallback>
                  <p:oleObj name="Clip" r:id="rId3" imgW="1526508" imgH="1321332"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7" y="2544"/>
                          <a:ext cx="1296" cy="1248"/>
                        </a:xfrm>
                        <a:prstGeom prst="rect">
                          <a:avLst/>
                        </a:prstGeom>
                        <a:solidFill>
                          <a:schemeClr val="tx2"/>
                        </a:solidFill>
                        <a:ln>
                          <a:noFill/>
                        </a:ln>
                        <a:extLs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graphicFrame>
          <p:nvGraphicFramePr>
            <p:cNvPr id="4099" name="Object 7"/>
            <p:cNvGraphicFramePr>
              <a:graphicFrameLocks noChangeAspect="1"/>
            </p:cNvGraphicFramePr>
            <p:nvPr/>
          </p:nvGraphicFramePr>
          <p:xfrm>
            <a:off x="4617" y="3181"/>
            <a:ext cx="473" cy="480"/>
          </p:xfrm>
          <a:graphic>
            <a:graphicData uri="http://schemas.openxmlformats.org/presentationml/2006/ole">
              <mc:AlternateContent xmlns:mc="http://schemas.openxmlformats.org/markup-compatibility/2006">
                <mc:Choice xmlns:v="urn:schemas-microsoft-com:vml" Requires="v">
                  <p:oleObj spid="_x0000_s1081" name="Clip" r:id="rId5" imgW="2247359" imgH="2247359" progId="">
                    <p:embed/>
                  </p:oleObj>
                </mc:Choice>
                <mc:Fallback>
                  <p:oleObj name="Clip" r:id="rId5" imgW="2247359" imgH="2247359"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7" y="3181"/>
                          <a:ext cx="473" cy="480"/>
                        </a:xfrm>
                        <a:prstGeom prst="rect">
                          <a:avLst/>
                        </a:prstGeom>
                        <a:solidFill>
                          <a:schemeClr val="tx2"/>
                        </a:solidFill>
                        <a:ln>
                          <a:noFill/>
                        </a:ln>
                        <a:extLs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grpSp>
      <p:sp>
        <p:nvSpPr>
          <p:cNvPr id="7" name="Oval 6"/>
          <p:cNvSpPr/>
          <p:nvPr/>
        </p:nvSpPr>
        <p:spPr>
          <a:xfrm rot="3060743">
            <a:off x="7355982" y="2692841"/>
            <a:ext cx="2989645" cy="80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t>خنک کردن</a:t>
            </a:r>
            <a:endParaRPr lang="en-US" sz="3200" dirty="0"/>
          </a:p>
        </p:txBody>
      </p:sp>
      <p:sp>
        <p:nvSpPr>
          <p:cNvPr id="8" name="Oval 7"/>
          <p:cNvSpPr/>
          <p:nvPr/>
        </p:nvSpPr>
        <p:spPr>
          <a:xfrm rot="18492119">
            <a:off x="2329662" y="2917478"/>
            <a:ext cx="2994193" cy="757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t>جدا سازی</a:t>
            </a:r>
            <a:endParaRPr lang="en-US" sz="2800" dirty="0"/>
          </a:p>
        </p:txBody>
      </p:sp>
      <p:sp>
        <p:nvSpPr>
          <p:cNvPr id="9" name="Oval 8"/>
          <p:cNvSpPr/>
          <p:nvPr/>
        </p:nvSpPr>
        <p:spPr>
          <a:xfrm>
            <a:off x="4199469" y="5965373"/>
            <a:ext cx="5515428" cy="551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t>خفه کردن</a:t>
            </a:r>
            <a:endParaRPr lang="en-US" sz="3200"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46434"/>
                                        </p:tgtEl>
                                        <p:attrNameLst>
                                          <p:attrName>style.visibility</p:attrName>
                                        </p:attrNameLst>
                                      </p:cBhvr>
                                      <p:to>
                                        <p:strVal val="visible"/>
                                      </p:to>
                                    </p:set>
                                    <p:anim calcmode="lin" valueType="num">
                                      <p:cBhvr additive="base">
                                        <p:cTn id="7" dur="800" fill="hold">
                                          <p:stCondLst>
                                            <p:cond delay="0"/>
                                          </p:stCondLst>
                                        </p:cTn>
                                        <p:tgtEl>
                                          <p:spTgt spid="14643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464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nodePh="1">
                                  <p:stCondLst>
                                    <p:cond delay="0"/>
                                  </p:stCondLst>
                                  <p:endCondLst>
                                    <p:cond evt="begin" delay="0">
                                      <p:tn val="11"/>
                                    </p:cond>
                                  </p:endCondLst>
                                  <p:iterate type="lt">
                                    <p:tmPct val="10000"/>
                                  </p:iterate>
                                  <p:childTnLst>
                                    <p:set>
                                      <p:cBhvr>
                                        <p:cTn id="12" dur="1" fill="hold">
                                          <p:stCondLst>
                                            <p:cond delay="0"/>
                                          </p:stCondLst>
                                        </p:cTn>
                                        <p:tgtEl>
                                          <p:spTgt spid="146435">
                                            <p:txEl>
                                              <p:pRg st="0" end="0"/>
                                            </p:txEl>
                                          </p:spTgt>
                                        </p:tgtEl>
                                        <p:attrNameLst>
                                          <p:attrName>style.visibility</p:attrName>
                                        </p:attrNameLst>
                                      </p:cBhvr>
                                      <p:to>
                                        <p:strVal val="visible"/>
                                      </p:to>
                                    </p:set>
                                    <p:animEffect transition="in" filter="fade">
                                      <p:cBhvr>
                                        <p:cTn id="13" dur="1000"/>
                                        <p:tgtEl>
                                          <p:spTgt spid="146435">
                                            <p:txEl>
                                              <p:pRg st="0" end="0"/>
                                            </p:txEl>
                                          </p:spTgt>
                                        </p:tgtEl>
                                      </p:cBhvr>
                                    </p:animEffect>
                                    <p:anim calcmode="lin" valueType="num">
                                      <p:cBhvr>
                                        <p:cTn id="14" dur="1000" fill="hold"/>
                                        <p:tgtEl>
                                          <p:spTgt spid="146435">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464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P spid="1464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محصولات احتراق</a:t>
            </a:r>
            <a:endParaRPr lang="en-US" dirty="0"/>
          </a:p>
        </p:txBody>
      </p:sp>
      <p:sp>
        <p:nvSpPr>
          <p:cNvPr id="3" name="Content Placeholder 2"/>
          <p:cNvSpPr>
            <a:spLocks noGrp="1"/>
          </p:cNvSpPr>
          <p:nvPr>
            <p:ph idx="1"/>
          </p:nvPr>
        </p:nvSpPr>
        <p:spPr/>
        <p:txBody>
          <a:bodyPr/>
          <a:lstStyle/>
          <a:p>
            <a:pPr algn="r" rtl="1"/>
            <a:r>
              <a:rPr lang="fa-IR" dirty="0" smtClean="0"/>
              <a:t>حرارت</a:t>
            </a:r>
          </a:p>
          <a:p>
            <a:pPr algn="r" rtl="1"/>
            <a:endParaRPr lang="fa-IR" dirty="0"/>
          </a:p>
          <a:p>
            <a:pPr algn="r" rtl="1"/>
            <a:r>
              <a:rPr lang="fa-IR" dirty="0" smtClean="0"/>
              <a:t>دود</a:t>
            </a:r>
          </a:p>
          <a:p>
            <a:pPr marL="0" indent="0" algn="r" rtl="1">
              <a:buNone/>
            </a:pPr>
            <a:r>
              <a:rPr lang="fa-IR" dirty="0" smtClean="0"/>
              <a:t>ذرات ریز:ذرات سوخته نشده،ناقص سوخته شده یا کاملا سوخته شده</a:t>
            </a:r>
          </a:p>
          <a:p>
            <a:pPr marL="0" indent="0" algn="r" rtl="1">
              <a:buNone/>
            </a:pPr>
            <a:r>
              <a:rPr lang="fa-IR" dirty="0" smtClean="0"/>
              <a:t>بخارها:ترکیبات نفتی قطرات کوچکی تولید میکند-استفاده آب در محل تولید مه میکند</a:t>
            </a:r>
          </a:p>
          <a:p>
            <a:pPr marL="0" indent="0" algn="r" rtl="1">
              <a:buNone/>
            </a:pPr>
            <a:endParaRPr lang="fa-IR" dirty="0" smtClean="0"/>
          </a:p>
          <a:p>
            <a:pPr marL="0" indent="0" algn="r" rtl="1">
              <a:buNone/>
            </a:pPr>
            <a:r>
              <a:rPr lang="fa-IR" smtClean="0"/>
              <a:t>گازها:مونو اکسید کربن –دی اکسید کربن-سیانید هیدروژن-فسژن- آمونیاک</a:t>
            </a:r>
            <a:endParaRPr lang="fa-IR" sz="1600" dirty="0"/>
          </a:p>
        </p:txBody>
      </p:sp>
    </p:spTree>
    <p:extLst>
      <p:ext uri="{BB962C8B-B14F-4D97-AF65-F5344CB8AC3E}">
        <p14:creationId xmlns:p14="http://schemas.microsoft.com/office/powerpoint/2010/main" val="2525984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0"/>
            <a:ext cx="12192000" cy="6858000"/>
          </a:xfrm>
          <a:prstGeom prst="rect">
            <a:avLst/>
          </a:prstGeom>
          <a:solidFill>
            <a:srgbClr val="CCECFF"/>
          </a:solidFill>
          <a:ln w="9525">
            <a:noFill/>
            <a:miter lim="800000"/>
            <a:headEnd/>
            <a:tailEnd/>
          </a:ln>
          <a:effectLst/>
        </p:spPr>
        <p:txBody>
          <a:bodyPr wrap="none" anchor="ctr"/>
          <a:lstStyle/>
          <a:p>
            <a:endParaRPr lang="en-US"/>
          </a:p>
        </p:txBody>
      </p:sp>
      <p:sp>
        <p:nvSpPr>
          <p:cNvPr id="129027" name="Rectangle 3" descr="Denim"/>
          <p:cNvSpPr>
            <a:spLocks noChangeArrowheads="1"/>
          </p:cNvSpPr>
          <p:nvPr/>
        </p:nvSpPr>
        <p:spPr bwMode="auto">
          <a:xfrm>
            <a:off x="0" y="6324600"/>
            <a:ext cx="12192000" cy="533400"/>
          </a:xfrm>
          <a:prstGeom prst="rect">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grpSp>
        <p:nvGrpSpPr>
          <p:cNvPr id="2" name="Group 4"/>
          <p:cNvGrpSpPr>
            <a:grpSpLocks/>
          </p:cNvGrpSpPr>
          <p:nvPr/>
        </p:nvGrpSpPr>
        <p:grpSpPr bwMode="auto">
          <a:xfrm>
            <a:off x="-2118" y="0"/>
            <a:ext cx="12196235" cy="5105400"/>
            <a:chOff x="-1" y="0"/>
            <a:chExt cx="5762" cy="3216"/>
          </a:xfrm>
        </p:grpSpPr>
        <p:sp>
          <p:nvSpPr>
            <p:cNvPr id="129029" name="AutoShape 5"/>
            <p:cNvSpPr>
              <a:spLocks noChangeArrowheads="1"/>
            </p:cNvSpPr>
            <p:nvPr/>
          </p:nvSpPr>
          <p:spPr bwMode="auto">
            <a:xfrm>
              <a:off x="2208" y="1653"/>
              <a:ext cx="1728" cy="1563"/>
            </a:xfrm>
            <a:prstGeom prst="cloudCallout">
              <a:avLst>
                <a:gd name="adj1" fmla="val -13366"/>
                <a:gd name="adj2" fmla="val 95875"/>
              </a:avLst>
            </a:prstGeom>
            <a:solidFill>
              <a:srgbClr val="777777"/>
            </a:solidFill>
            <a:ln w="9525">
              <a:noFill/>
              <a:round/>
              <a:headEnd/>
              <a:tailEnd/>
            </a:ln>
            <a:effectLst/>
          </p:spPr>
          <p:txBody>
            <a:bodyPr wrap="none" anchor="ctr"/>
            <a:lstStyle/>
            <a:p>
              <a:pPr algn="ctr">
                <a:spcBef>
                  <a:spcPct val="0"/>
                </a:spcBef>
                <a:buFontTx/>
                <a:buNone/>
              </a:pPr>
              <a:endParaRPr lang="en-US" sz="2400">
                <a:solidFill>
                  <a:srgbClr val="FF0000"/>
                </a:solidFill>
                <a:latin typeface="Arial" charset="0"/>
              </a:endParaRPr>
            </a:p>
          </p:txBody>
        </p:sp>
        <p:sp>
          <p:nvSpPr>
            <p:cNvPr id="129030" name="AutoShape 6"/>
            <p:cNvSpPr>
              <a:spLocks noChangeArrowheads="1"/>
            </p:cNvSpPr>
            <p:nvPr/>
          </p:nvSpPr>
          <p:spPr bwMode="auto">
            <a:xfrm rot="3836">
              <a:off x="0" y="202"/>
              <a:ext cx="5761" cy="2066"/>
            </a:xfrm>
            <a:prstGeom prst="cloudCallout">
              <a:avLst>
                <a:gd name="adj1" fmla="val 5426"/>
                <a:gd name="adj2" fmla="val 80532"/>
              </a:avLst>
            </a:prstGeom>
            <a:solidFill>
              <a:srgbClr val="777777"/>
            </a:solidFill>
            <a:ln w="9525">
              <a:noFill/>
              <a:round/>
              <a:headEnd/>
              <a:tailEnd/>
            </a:ln>
            <a:effectLst/>
          </p:spPr>
          <p:txBody>
            <a:bodyPr wrap="none" anchor="ctr"/>
            <a:lstStyle/>
            <a:p>
              <a:pPr algn="ctr">
                <a:spcBef>
                  <a:spcPct val="0"/>
                </a:spcBef>
                <a:buFontTx/>
                <a:buNone/>
              </a:pPr>
              <a:endParaRPr lang="en-US" sz="2400">
                <a:solidFill>
                  <a:srgbClr val="FF0000"/>
                </a:solidFill>
                <a:latin typeface="Arial" charset="0"/>
              </a:endParaRPr>
            </a:p>
          </p:txBody>
        </p:sp>
        <p:sp>
          <p:nvSpPr>
            <p:cNvPr id="129031" name="Rectangle 7"/>
            <p:cNvSpPr>
              <a:spLocks noChangeArrowheads="1"/>
            </p:cNvSpPr>
            <p:nvPr/>
          </p:nvSpPr>
          <p:spPr bwMode="auto">
            <a:xfrm>
              <a:off x="-1" y="0"/>
              <a:ext cx="5761" cy="1152"/>
            </a:xfrm>
            <a:prstGeom prst="rect">
              <a:avLst/>
            </a:prstGeom>
            <a:solidFill>
              <a:srgbClr val="777777"/>
            </a:solidFill>
            <a:ln w="9525">
              <a:noFill/>
              <a:miter lim="800000"/>
              <a:headEnd/>
              <a:tailEnd/>
            </a:ln>
            <a:effectLst/>
          </p:spPr>
          <p:txBody>
            <a:bodyPr wrap="none" anchor="ctr"/>
            <a:lstStyle/>
            <a:p>
              <a:endParaRPr lang="en-US"/>
            </a:p>
          </p:txBody>
        </p:sp>
      </p:grpSp>
      <p:sp>
        <p:nvSpPr>
          <p:cNvPr id="129032" name="Oval 8"/>
          <p:cNvSpPr>
            <a:spLocks noChangeArrowheads="1"/>
          </p:cNvSpPr>
          <p:nvPr/>
        </p:nvSpPr>
        <p:spPr bwMode="auto">
          <a:xfrm>
            <a:off x="4673600" y="2133600"/>
            <a:ext cx="1422400" cy="838200"/>
          </a:xfrm>
          <a:prstGeom prst="ellipse">
            <a:avLst/>
          </a:prstGeom>
          <a:solidFill>
            <a:srgbClr val="DDDDDD"/>
          </a:solidFill>
          <a:ln w="9525">
            <a:solidFill>
              <a:srgbClr val="000000"/>
            </a:solidFill>
            <a:round/>
            <a:headEnd/>
            <a:tailEnd/>
          </a:ln>
          <a:effectLst/>
        </p:spPr>
        <p:txBody>
          <a:bodyPr wrap="none" anchor="ctr"/>
          <a:lstStyle/>
          <a:p>
            <a:pPr algn="ctr">
              <a:spcBef>
                <a:spcPct val="0"/>
              </a:spcBef>
              <a:buFontTx/>
              <a:buNone/>
            </a:pPr>
            <a:r>
              <a:rPr lang="fa-IR" sz="2400" b="1" dirty="0" smtClean="0">
                <a:solidFill>
                  <a:srgbClr val="FF0000"/>
                </a:solidFill>
                <a:latin typeface="Arial" charset="0"/>
              </a:rPr>
              <a:t>هوا</a:t>
            </a:r>
            <a:endParaRPr lang="en-GB" sz="2400" b="1" dirty="0">
              <a:solidFill>
                <a:srgbClr val="FF0000"/>
              </a:solidFill>
              <a:latin typeface="Arial" charset="0"/>
            </a:endParaRPr>
          </a:p>
        </p:txBody>
      </p:sp>
      <p:sp>
        <p:nvSpPr>
          <p:cNvPr id="129033" name="Oval 9"/>
          <p:cNvSpPr>
            <a:spLocks noChangeArrowheads="1"/>
          </p:cNvSpPr>
          <p:nvPr/>
        </p:nvSpPr>
        <p:spPr bwMode="auto">
          <a:xfrm>
            <a:off x="5486400" y="3048000"/>
            <a:ext cx="1422400" cy="838200"/>
          </a:xfrm>
          <a:prstGeom prst="ellipse">
            <a:avLst/>
          </a:prstGeom>
          <a:solidFill>
            <a:srgbClr val="DDDDDD"/>
          </a:solidFill>
          <a:ln w="9525">
            <a:solidFill>
              <a:srgbClr val="000000"/>
            </a:solidFill>
            <a:round/>
            <a:headEnd/>
            <a:tailEnd/>
          </a:ln>
          <a:effectLst/>
        </p:spPr>
        <p:txBody>
          <a:bodyPr wrap="none" anchor="ctr"/>
          <a:lstStyle/>
          <a:p>
            <a:pPr algn="ctr">
              <a:spcBef>
                <a:spcPct val="0"/>
              </a:spcBef>
              <a:buFontTx/>
              <a:buNone/>
            </a:pPr>
            <a:r>
              <a:rPr lang="fa-IR" sz="1600" b="1" dirty="0" smtClean="0">
                <a:solidFill>
                  <a:srgbClr val="FF0000"/>
                </a:solidFill>
                <a:latin typeface="Arial" charset="0"/>
              </a:rPr>
              <a:t>دی اکسید کربن</a:t>
            </a:r>
            <a:endParaRPr lang="en-GB" sz="1600" b="1" dirty="0">
              <a:solidFill>
                <a:srgbClr val="FF0000"/>
              </a:solidFill>
              <a:latin typeface="Arial" charset="0"/>
            </a:endParaRPr>
          </a:p>
        </p:txBody>
      </p:sp>
      <p:sp>
        <p:nvSpPr>
          <p:cNvPr id="129034" name="Oval 10"/>
          <p:cNvSpPr>
            <a:spLocks noChangeArrowheads="1"/>
          </p:cNvSpPr>
          <p:nvPr/>
        </p:nvSpPr>
        <p:spPr bwMode="auto">
          <a:xfrm>
            <a:off x="1828800" y="838200"/>
            <a:ext cx="3657600" cy="1295400"/>
          </a:xfrm>
          <a:prstGeom prst="ellipse">
            <a:avLst/>
          </a:prstGeom>
          <a:solidFill>
            <a:srgbClr val="DDDDDD"/>
          </a:solidFill>
          <a:ln w="9525">
            <a:solidFill>
              <a:srgbClr val="000000"/>
            </a:solidFill>
            <a:round/>
            <a:headEnd/>
            <a:tailEnd/>
          </a:ln>
          <a:effectLst/>
        </p:spPr>
        <p:txBody>
          <a:bodyPr wrap="none" anchor="ctr"/>
          <a:lstStyle/>
          <a:p>
            <a:pPr algn="ctr">
              <a:spcBef>
                <a:spcPct val="0"/>
              </a:spcBef>
              <a:buFontTx/>
              <a:buNone/>
            </a:pPr>
            <a:r>
              <a:rPr lang="fa-IR" sz="2400" b="1" dirty="0" smtClean="0">
                <a:solidFill>
                  <a:srgbClr val="FF0000"/>
                </a:solidFill>
                <a:latin typeface="Arial" charset="0"/>
              </a:rPr>
              <a:t>محصولات نسوخته</a:t>
            </a:r>
          </a:p>
          <a:p>
            <a:pPr algn="ctr">
              <a:spcBef>
                <a:spcPct val="0"/>
              </a:spcBef>
              <a:buFontTx/>
              <a:buNone/>
            </a:pPr>
            <a:r>
              <a:rPr lang="fa-IR" sz="2400" b="1" dirty="0" smtClean="0">
                <a:solidFill>
                  <a:srgbClr val="FF0000"/>
                </a:solidFill>
                <a:latin typeface="Arial" charset="0"/>
              </a:rPr>
              <a:t>حریق</a:t>
            </a:r>
            <a:endParaRPr lang="en-GB" sz="2400" dirty="0">
              <a:solidFill>
                <a:srgbClr val="FF0000"/>
              </a:solidFill>
              <a:latin typeface="Arial" charset="0"/>
            </a:endParaRPr>
          </a:p>
        </p:txBody>
      </p:sp>
      <p:sp>
        <p:nvSpPr>
          <p:cNvPr id="129035" name="Oval 11"/>
          <p:cNvSpPr>
            <a:spLocks noChangeArrowheads="1"/>
          </p:cNvSpPr>
          <p:nvPr/>
        </p:nvSpPr>
        <p:spPr bwMode="auto">
          <a:xfrm>
            <a:off x="7112000" y="1676400"/>
            <a:ext cx="1422400" cy="838200"/>
          </a:xfrm>
          <a:prstGeom prst="ellipse">
            <a:avLst/>
          </a:prstGeom>
          <a:solidFill>
            <a:srgbClr val="DDDDDD"/>
          </a:solidFill>
          <a:ln w="9525">
            <a:solidFill>
              <a:srgbClr val="000000"/>
            </a:solidFill>
            <a:round/>
            <a:headEnd/>
            <a:tailEnd/>
          </a:ln>
          <a:effectLst/>
        </p:spPr>
        <p:txBody>
          <a:bodyPr wrap="none" anchor="ctr"/>
          <a:lstStyle/>
          <a:p>
            <a:pPr algn="ctr">
              <a:spcBef>
                <a:spcPct val="0"/>
              </a:spcBef>
              <a:buFontTx/>
              <a:buNone/>
            </a:pPr>
            <a:r>
              <a:rPr lang="fa-IR" sz="1600" b="1" dirty="0" smtClean="0">
                <a:solidFill>
                  <a:srgbClr val="FF0000"/>
                </a:solidFill>
                <a:latin typeface="Arial" charset="0"/>
              </a:rPr>
              <a:t>منوکسید کربن</a:t>
            </a:r>
            <a:endParaRPr lang="en-GB" sz="1600" b="1" dirty="0">
              <a:solidFill>
                <a:srgbClr val="FF0000"/>
              </a:solidFill>
              <a:latin typeface="Arial" charset="0"/>
            </a:endParaRPr>
          </a:p>
        </p:txBody>
      </p:sp>
      <p:sp>
        <p:nvSpPr>
          <p:cNvPr id="129036" name="Oval 12"/>
          <p:cNvSpPr>
            <a:spLocks noChangeArrowheads="1"/>
          </p:cNvSpPr>
          <p:nvPr/>
        </p:nvSpPr>
        <p:spPr bwMode="auto">
          <a:xfrm>
            <a:off x="6908800" y="2624138"/>
            <a:ext cx="1422400" cy="838200"/>
          </a:xfrm>
          <a:prstGeom prst="ellipse">
            <a:avLst/>
          </a:prstGeom>
          <a:solidFill>
            <a:srgbClr val="DDDDDD"/>
          </a:solidFill>
          <a:ln w="9525">
            <a:solidFill>
              <a:srgbClr val="000000"/>
            </a:solidFill>
            <a:round/>
            <a:headEnd/>
            <a:tailEnd/>
          </a:ln>
          <a:effectLst/>
        </p:spPr>
        <p:txBody>
          <a:bodyPr wrap="none" anchor="ctr"/>
          <a:lstStyle/>
          <a:p>
            <a:pPr algn="ctr">
              <a:spcBef>
                <a:spcPct val="0"/>
              </a:spcBef>
              <a:buFontTx/>
              <a:buNone/>
            </a:pPr>
            <a:r>
              <a:rPr lang="fa-IR" sz="2400" b="1" dirty="0" smtClean="0">
                <a:solidFill>
                  <a:srgbClr val="FF0000"/>
                </a:solidFill>
                <a:latin typeface="Arial" charset="0"/>
              </a:rPr>
              <a:t>بخارآب</a:t>
            </a:r>
            <a:endParaRPr lang="en-GB" sz="2400" b="1" dirty="0">
              <a:solidFill>
                <a:srgbClr val="FF0000"/>
              </a:solidFill>
              <a:latin typeface="Arial" charset="0"/>
            </a:endParaRPr>
          </a:p>
        </p:txBody>
      </p:sp>
      <p:sp>
        <p:nvSpPr>
          <p:cNvPr id="129037" name="Oval 13"/>
          <p:cNvSpPr>
            <a:spLocks noChangeArrowheads="1"/>
          </p:cNvSpPr>
          <p:nvPr/>
        </p:nvSpPr>
        <p:spPr bwMode="auto">
          <a:xfrm>
            <a:off x="8737600" y="1139825"/>
            <a:ext cx="1422400" cy="838200"/>
          </a:xfrm>
          <a:prstGeom prst="ellipse">
            <a:avLst/>
          </a:prstGeom>
          <a:solidFill>
            <a:srgbClr val="DDDDDD"/>
          </a:solidFill>
          <a:ln w="9525">
            <a:solidFill>
              <a:srgbClr val="000000"/>
            </a:solidFill>
            <a:round/>
            <a:headEnd/>
            <a:tailEnd/>
          </a:ln>
          <a:effectLst/>
        </p:spPr>
        <p:txBody>
          <a:bodyPr wrap="none" anchor="ctr"/>
          <a:lstStyle/>
          <a:p>
            <a:pPr algn="ctr">
              <a:spcBef>
                <a:spcPct val="0"/>
              </a:spcBef>
              <a:buFontTx/>
              <a:buNone/>
            </a:pPr>
            <a:r>
              <a:rPr lang="fa-IR" sz="2400" b="1" dirty="0" smtClean="0">
                <a:solidFill>
                  <a:srgbClr val="FF0000"/>
                </a:solidFill>
                <a:latin typeface="Arial" charset="0"/>
              </a:rPr>
              <a:t>دوده</a:t>
            </a:r>
            <a:endParaRPr lang="en-GB" sz="2400" b="1" dirty="0">
              <a:solidFill>
                <a:srgbClr val="FF0000"/>
              </a:solidFill>
              <a:latin typeface="Arial" charset="0"/>
            </a:endParaRPr>
          </a:p>
        </p:txBody>
      </p:sp>
      <p:grpSp>
        <p:nvGrpSpPr>
          <p:cNvPr id="3" name="Group 14"/>
          <p:cNvGrpSpPr>
            <a:grpSpLocks/>
          </p:cNvGrpSpPr>
          <p:nvPr/>
        </p:nvGrpSpPr>
        <p:grpSpPr bwMode="auto">
          <a:xfrm>
            <a:off x="4988984" y="3886200"/>
            <a:ext cx="2631016" cy="2571750"/>
            <a:chOff x="2357" y="2448"/>
            <a:chExt cx="1243" cy="1620"/>
          </a:xfrm>
        </p:grpSpPr>
        <p:pic>
          <p:nvPicPr>
            <p:cNvPr id="129039" name="Picture 15"/>
            <p:cNvPicPr>
              <a:picLocks noChangeArrowheads="1"/>
            </p:cNvPicPr>
            <p:nvPr/>
          </p:nvPicPr>
          <p:blipFill>
            <a:blip r:embed="rId4" cstate="print"/>
            <a:srcRect/>
            <a:stretch>
              <a:fillRect/>
            </a:stretch>
          </p:blipFill>
          <p:spPr bwMode="auto">
            <a:xfrm>
              <a:off x="2448" y="2448"/>
              <a:ext cx="1152" cy="1269"/>
            </a:xfrm>
            <a:prstGeom prst="rect">
              <a:avLst/>
            </a:prstGeom>
            <a:noFill/>
            <a:ln w="9525">
              <a:noFill/>
              <a:miter lim="800000"/>
              <a:headEnd/>
              <a:tailEnd/>
            </a:ln>
            <a:effectLst/>
          </p:spPr>
        </p:pic>
        <p:pic>
          <p:nvPicPr>
            <p:cNvPr id="129040" name="Picture 16"/>
            <p:cNvPicPr>
              <a:picLocks noChangeArrowheads="1"/>
            </p:cNvPicPr>
            <p:nvPr/>
          </p:nvPicPr>
          <p:blipFill>
            <a:blip r:embed="rId5" cstate="print"/>
            <a:srcRect/>
            <a:stretch>
              <a:fillRect/>
            </a:stretch>
          </p:blipFill>
          <p:spPr bwMode="auto">
            <a:xfrm>
              <a:off x="2357" y="2592"/>
              <a:ext cx="1195" cy="1476"/>
            </a:xfrm>
            <a:prstGeom prst="rect">
              <a:avLst/>
            </a:prstGeom>
            <a:noFill/>
            <a:ln w="9525">
              <a:noFill/>
              <a:miter lim="800000"/>
              <a:headEnd/>
              <a:tailEnd/>
            </a:ln>
            <a:effectLst/>
          </p:spPr>
        </p:pic>
        <p:sp>
          <p:nvSpPr>
            <p:cNvPr id="129041" name="AutoShape 17" descr="Oak"/>
            <p:cNvSpPr>
              <a:spLocks noChangeArrowheads="1"/>
            </p:cNvSpPr>
            <p:nvPr/>
          </p:nvSpPr>
          <p:spPr bwMode="auto">
            <a:xfrm flipH="1" flipV="1">
              <a:off x="2448" y="3696"/>
              <a:ext cx="1104" cy="372"/>
            </a:xfrm>
            <a:prstGeom prst="cube">
              <a:avLst>
                <a:gd name="adj" fmla="val 0"/>
              </a:avLst>
            </a:prstGeom>
            <a:blipFill dpi="0" rotWithShape="0">
              <a:blip r:embed="rId6" cstate="print"/>
              <a:srcRect/>
              <a:tile tx="0" ty="0" sx="100000" sy="100000" flip="none" algn="tl"/>
            </a:blipFill>
            <a:ln w="9525">
              <a:solidFill>
                <a:srgbClr val="000000"/>
              </a:solidFill>
              <a:miter lim="800000"/>
              <a:headEnd/>
              <a:tailEnd/>
            </a:ln>
            <a:effectLst/>
          </p:spPr>
          <p:txBody>
            <a:bodyPr wrap="none" anchor="ctr"/>
            <a:lstStyle/>
            <a:p>
              <a:endParaRPr lang="en-US"/>
            </a:p>
          </p:txBody>
        </p:sp>
      </p:grpSp>
      <p:grpSp>
        <p:nvGrpSpPr>
          <p:cNvPr id="4" name="Group 18"/>
          <p:cNvGrpSpPr>
            <a:grpSpLocks/>
          </p:cNvGrpSpPr>
          <p:nvPr/>
        </p:nvGrpSpPr>
        <p:grpSpPr bwMode="auto">
          <a:xfrm>
            <a:off x="2844800" y="3581400"/>
            <a:ext cx="7315200" cy="2400300"/>
            <a:chOff x="1344" y="2256"/>
            <a:chExt cx="3456" cy="1512"/>
          </a:xfrm>
        </p:grpSpPr>
        <p:grpSp>
          <p:nvGrpSpPr>
            <p:cNvPr id="5" name="Group 19"/>
            <p:cNvGrpSpPr>
              <a:grpSpLocks/>
            </p:cNvGrpSpPr>
            <p:nvPr/>
          </p:nvGrpSpPr>
          <p:grpSpPr bwMode="auto">
            <a:xfrm>
              <a:off x="1584" y="2256"/>
              <a:ext cx="2880" cy="1512"/>
              <a:chOff x="1584" y="2256"/>
              <a:chExt cx="2880" cy="1512"/>
            </a:xfrm>
          </p:grpSpPr>
          <p:sp>
            <p:nvSpPr>
              <p:cNvPr id="129044" name="AutoShape 20"/>
              <p:cNvSpPr>
                <a:spLocks noChangeArrowheads="1"/>
              </p:cNvSpPr>
              <p:nvPr/>
            </p:nvSpPr>
            <p:spPr bwMode="auto">
              <a:xfrm flipH="1">
                <a:off x="3360" y="2256"/>
                <a:ext cx="1104" cy="336"/>
              </a:xfrm>
              <a:prstGeom prst="curvedUpArrow">
                <a:avLst>
                  <a:gd name="adj1" fmla="val 41558"/>
                  <a:gd name="adj2" fmla="val 130851"/>
                  <a:gd name="adj3" fmla="val 74671"/>
                </a:avLst>
              </a:prstGeom>
              <a:solidFill>
                <a:srgbClr val="0000FF"/>
              </a:solidFill>
              <a:ln w="9525">
                <a:solidFill>
                  <a:srgbClr val="000000"/>
                </a:solidFill>
                <a:miter lim="800000"/>
                <a:headEnd/>
                <a:tailEnd/>
              </a:ln>
              <a:effectLst/>
            </p:spPr>
            <p:txBody>
              <a:bodyPr wrap="none" anchor="ctr"/>
              <a:lstStyle/>
              <a:p>
                <a:endParaRPr lang="en-US"/>
              </a:p>
            </p:txBody>
          </p:sp>
          <p:sp>
            <p:nvSpPr>
              <p:cNvPr id="129045" name="AutoShape 21"/>
              <p:cNvSpPr>
                <a:spLocks noChangeArrowheads="1"/>
              </p:cNvSpPr>
              <p:nvPr/>
            </p:nvSpPr>
            <p:spPr bwMode="auto">
              <a:xfrm>
                <a:off x="1584" y="2352"/>
                <a:ext cx="1104" cy="336"/>
              </a:xfrm>
              <a:prstGeom prst="curvedUpArrow">
                <a:avLst>
                  <a:gd name="adj1" fmla="val 41558"/>
                  <a:gd name="adj2" fmla="val 130851"/>
                  <a:gd name="adj3" fmla="val 74671"/>
                </a:avLst>
              </a:prstGeom>
              <a:solidFill>
                <a:srgbClr val="0000FF"/>
              </a:solidFill>
              <a:ln w="9525">
                <a:solidFill>
                  <a:srgbClr val="000000"/>
                </a:solidFill>
                <a:miter lim="800000"/>
                <a:headEnd/>
                <a:tailEnd/>
              </a:ln>
              <a:effectLst/>
            </p:spPr>
            <p:txBody>
              <a:bodyPr wrap="none" anchor="ctr"/>
              <a:lstStyle/>
              <a:p>
                <a:endParaRPr lang="en-US"/>
              </a:p>
            </p:txBody>
          </p:sp>
          <p:sp>
            <p:nvSpPr>
              <p:cNvPr id="129046" name="AutoShape 22"/>
              <p:cNvSpPr>
                <a:spLocks noChangeArrowheads="1"/>
              </p:cNvSpPr>
              <p:nvPr/>
            </p:nvSpPr>
            <p:spPr bwMode="auto">
              <a:xfrm flipH="1">
                <a:off x="3223" y="3397"/>
                <a:ext cx="1104" cy="336"/>
              </a:xfrm>
              <a:prstGeom prst="curvedUpArrow">
                <a:avLst>
                  <a:gd name="adj1" fmla="val 65714"/>
                  <a:gd name="adj2" fmla="val 131429"/>
                  <a:gd name="adj3" fmla="val 33333"/>
                </a:avLst>
              </a:prstGeom>
              <a:solidFill>
                <a:srgbClr val="0000FF"/>
              </a:solidFill>
              <a:ln w="9525">
                <a:solidFill>
                  <a:srgbClr val="000000"/>
                </a:solidFill>
                <a:miter lim="800000"/>
                <a:headEnd/>
                <a:tailEnd/>
              </a:ln>
              <a:effectLst/>
            </p:spPr>
            <p:txBody>
              <a:bodyPr wrap="none" anchor="ctr"/>
              <a:lstStyle/>
              <a:p>
                <a:endParaRPr lang="en-US"/>
              </a:p>
            </p:txBody>
          </p:sp>
          <p:sp>
            <p:nvSpPr>
              <p:cNvPr id="129047" name="AutoShape 23"/>
              <p:cNvSpPr>
                <a:spLocks noChangeArrowheads="1"/>
              </p:cNvSpPr>
              <p:nvPr/>
            </p:nvSpPr>
            <p:spPr bwMode="auto">
              <a:xfrm>
                <a:off x="1610" y="3432"/>
                <a:ext cx="1104" cy="336"/>
              </a:xfrm>
              <a:prstGeom prst="curvedUpArrow">
                <a:avLst>
                  <a:gd name="adj1" fmla="val 65714"/>
                  <a:gd name="adj2" fmla="val 131429"/>
                  <a:gd name="adj3" fmla="val 33333"/>
                </a:avLst>
              </a:prstGeom>
              <a:solidFill>
                <a:srgbClr val="0000FF"/>
              </a:solidFill>
              <a:ln w="9525">
                <a:solidFill>
                  <a:srgbClr val="000000"/>
                </a:solidFill>
                <a:miter lim="800000"/>
                <a:headEnd/>
                <a:tailEnd/>
              </a:ln>
              <a:effectLst/>
            </p:spPr>
            <p:txBody>
              <a:bodyPr wrap="none" anchor="ctr"/>
              <a:lstStyle/>
              <a:p>
                <a:endParaRPr lang="en-US"/>
              </a:p>
            </p:txBody>
          </p:sp>
        </p:grpSp>
        <p:sp>
          <p:nvSpPr>
            <p:cNvPr id="129048" name="Rectangle 24"/>
            <p:cNvSpPr>
              <a:spLocks noChangeArrowheads="1"/>
            </p:cNvSpPr>
            <p:nvPr/>
          </p:nvSpPr>
          <p:spPr bwMode="auto">
            <a:xfrm>
              <a:off x="4224" y="2256"/>
              <a:ext cx="576" cy="564"/>
            </a:xfrm>
            <a:prstGeom prst="rect">
              <a:avLst/>
            </a:prstGeom>
            <a:solidFill>
              <a:srgbClr val="CCECFF"/>
            </a:solidFill>
            <a:ln w="9525">
              <a:solidFill>
                <a:srgbClr val="CCECFF"/>
              </a:solidFill>
              <a:miter lim="800000"/>
              <a:headEnd/>
              <a:tailEnd/>
            </a:ln>
            <a:effectLst/>
          </p:spPr>
          <p:txBody>
            <a:bodyPr wrap="none" anchor="ctr"/>
            <a:lstStyle/>
            <a:p>
              <a:endParaRPr lang="en-US"/>
            </a:p>
          </p:txBody>
        </p:sp>
        <p:sp>
          <p:nvSpPr>
            <p:cNvPr id="129049" name="Rectangle 25"/>
            <p:cNvSpPr>
              <a:spLocks noChangeArrowheads="1"/>
            </p:cNvSpPr>
            <p:nvPr/>
          </p:nvSpPr>
          <p:spPr bwMode="auto">
            <a:xfrm>
              <a:off x="1344" y="2256"/>
              <a:ext cx="576" cy="564"/>
            </a:xfrm>
            <a:prstGeom prst="rect">
              <a:avLst/>
            </a:prstGeom>
            <a:solidFill>
              <a:srgbClr val="CCECFF"/>
            </a:solidFill>
            <a:ln w="9525">
              <a:solidFill>
                <a:srgbClr val="CCECFF"/>
              </a:solidFill>
              <a:miter lim="800000"/>
              <a:headEnd/>
              <a:tailEnd/>
            </a:ln>
            <a:effectLst/>
          </p:spPr>
          <p:txBody>
            <a:bodyPr wrap="none" anchor="ctr"/>
            <a:lstStyle/>
            <a:p>
              <a:endParaRPr lang="en-US"/>
            </a:p>
          </p:txBody>
        </p:sp>
      </p:grpSp>
      <p:grpSp>
        <p:nvGrpSpPr>
          <p:cNvPr id="6" name="Group 26"/>
          <p:cNvGrpSpPr>
            <a:grpSpLocks/>
          </p:cNvGrpSpPr>
          <p:nvPr/>
        </p:nvGrpSpPr>
        <p:grpSpPr bwMode="auto">
          <a:xfrm>
            <a:off x="1320800" y="3962400"/>
            <a:ext cx="9855200" cy="1143000"/>
            <a:chOff x="624" y="2496"/>
            <a:chExt cx="4656" cy="720"/>
          </a:xfrm>
        </p:grpSpPr>
        <p:sp>
          <p:nvSpPr>
            <p:cNvPr id="129051" name="Oval 27"/>
            <p:cNvSpPr>
              <a:spLocks noChangeArrowheads="1"/>
            </p:cNvSpPr>
            <p:nvPr/>
          </p:nvSpPr>
          <p:spPr bwMode="auto">
            <a:xfrm>
              <a:off x="4224" y="2496"/>
              <a:ext cx="1056" cy="720"/>
            </a:xfrm>
            <a:prstGeom prst="ellipse">
              <a:avLst/>
            </a:prstGeom>
            <a:solidFill>
              <a:srgbClr val="99CCFF"/>
            </a:solidFill>
            <a:ln w="9525">
              <a:solidFill>
                <a:srgbClr val="000000"/>
              </a:solidFill>
              <a:round/>
              <a:headEnd/>
              <a:tailEnd/>
            </a:ln>
            <a:effectLst/>
          </p:spPr>
          <p:txBody>
            <a:bodyPr wrap="none" anchor="ctr"/>
            <a:lstStyle/>
            <a:p>
              <a:pPr algn="ctr">
                <a:spcBef>
                  <a:spcPct val="0"/>
                </a:spcBef>
                <a:buFontTx/>
                <a:buNone/>
              </a:pPr>
              <a:endParaRPr lang="en-GB" sz="2400" b="1" dirty="0">
                <a:solidFill>
                  <a:srgbClr val="FF0000"/>
                </a:solidFill>
                <a:latin typeface="Arial" charset="0"/>
              </a:endParaRPr>
            </a:p>
            <a:p>
              <a:pPr algn="ctr">
                <a:spcBef>
                  <a:spcPct val="0"/>
                </a:spcBef>
                <a:buFontTx/>
                <a:buNone/>
              </a:pPr>
              <a:r>
                <a:rPr lang="fa-IR" sz="2400" b="1" dirty="0" smtClean="0">
                  <a:solidFill>
                    <a:srgbClr val="FF0000"/>
                  </a:solidFill>
                  <a:latin typeface="Arial" charset="0"/>
                </a:rPr>
                <a:t>هوای تازه</a:t>
              </a:r>
              <a:endParaRPr lang="en-GB" sz="2400" b="1" dirty="0">
                <a:solidFill>
                  <a:srgbClr val="FF0000"/>
                </a:solidFill>
                <a:latin typeface="Arial" charset="0"/>
              </a:endParaRPr>
            </a:p>
            <a:p>
              <a:pPr algn="ctr">
                <a:spcBef>
                  <a:spcPct val="0"/>
                </a:spcBef>
                <a:buFontTx/>
                <a:buNone/>
              </a:pPr>
              <a:endParaRPr lang="en-GB" sz="2400" dirty="0">
                <a:solidFill>
                  <a:srgbClr val="FF0000"/>
                </a:solidFill>
                <a:latin typeface="Arial" charset="0"/>
              </a:endParaRPr>
            </a:p>
          </p:txBody>
        </p:sp>
        <p:sp>
          <p:nvSpPr>
            <p:cNvPr id="129052" name="Oval 28"/>
            <p:cNvSpPr>
              <a:spLocks noChangeArrowheads="1"/>
            </p:cNvSpPr>
            <p:nvPr/>
          </p:nvSpPr>
          <p:spPr bwMode="auto">
            <a:xfrm>
              <a:off x="624" y="2496"/>
              <a:ext cx="1056" cy="720"/>
            </a:xfrm>
            <a:prstGeom prst="ellipse">
              <a:avLst/>
            </a:prstGeom>
            <a:solidFill>
              <a:srgbClr val="99CCFF"/>
            </a:solidFill>
            <a:ln w="9525">
              <a:solidFill>
                <a:srgbClr val="000000"/>
              </a:solidFill>
              <a:round/>
              <a:headEnd/>
              <a:tailEnd/>
            </a:ln>
            <a:effectLst/>
          </p:spPr>
          <p:txBody>
            <a:bodyPr wrap="none" anchor="ctr"/>
            <a:lstStyle/>
            <a:p>
              <a:pPr algn="ctr">
                <a:spcBef>
                  <a:spcPct val="0"/>
                </a:spcBef>
                <a:buFontTx/>
                <a:buNone/>
              </a:pPr>
              <a:endParaRPr lang="en-GB" sz="2400" b="1" dirty="0">
                <a:solidFill>
                  <a:srgbClr val="FF0000"/>
                </a:solidFill>
                <a:latin typeface="Arial" charset="0"/>
              </a:endParaRPr>
            </a:p>
            <a:p>
              <a:pPr algn="ctr">
                <a:spcBef>
                  <a:spcPct val="0"/>
                </a:spcBef>
                <a:buFontTx/>
                <a:buNone/>
              </a:pPr>
              <a:r>
                <a:rPr lang="fa-IR" sz="2400" b="1" dirty="0" smtClean="0">
                  <a:solidFill>
                    <a:srgbClr val="FF0000"/>
                  </a:solidFill>
                  <a:latin typeface="Arial" charset="0"/>
                </a:rPr>
                <a:t>هوای تازه</a:t>
              </a:r>
              <a:endParaRPr lang="en-GB" sz="2400" b="1" dirty="0">
                <a:solidFill>
                  <a:srgbClr val="FF0000"/>
                </a:solidFill>
                <a:latin typeface="Arial" charset="0"/>
              </a:endParaRPr>
            </a:p>
            <a:p>
              <a:pPr algn="ctr">
                <a:spcBef>
                  <a:spcPct val="0"/>
                </a:spcBef>
                <a:buFontTx/>
                <a:buNone/>
              </a:pPr>
              <a:endParaRPr lang="en-GB" sz="2400" dirty="0">
                <a:solidFill>
                  <a:srgbClr val="FF0000"/>
                </a:solidFill>
                <a:latin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2903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2903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2903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12903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12903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129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2" grpId="0" animBg="1" autoUpdateAnimBg="0"/>
      <p:bldP spid="129033" grpId="0" animBg="1" autoUpdateAnimBg="0"/>
      <p:bldP spid="129034" grpId="0" animBg="1" autoUpdateAnimBg="0"/>
      <p:bldP spid="129035" grpId="0" animBg="1" autoUpdateAnimBg="0"/>
      <p:bldP spid="129036" grpId="0" animBg="1" autoUpdateAnimBg="0"/>
      <p:bldP spid="129037"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065" y="365125"/>
            <a:ext cx="10722735" cy="6492875"/>
          </a:xfrm>
        </p:spPr>
      </p:pic>
    </p:spTree>
    <p:extLst>
      <p:ext uri="{BB962C8B-B14F-4D97-AF65-F5344CB8AC3E}">
        <p14:creationId xmlns:p14="http://schemas.microsoft.com/office/powerpoint/2010/main" val="3194933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pic>
        <p:nvPicPr>
          <p:cNvPr id="76802" name="Picture 2" descr="C:\Documents and Settings\Javad\Desktop\ddd\دود گرفتگی.jpg"/>
          <p:cNvPicPr>
            <a:picLocks noGrp="1" noChangeAspect="1" noChangeArrowheads="1"/>
          </p:cNvPicPr>
          <p:nvPr>
            <p:ph idx="1"/>
          </p:nvPr>
        </p:nvPicPr>
        <p:blipFill>
          <a:blip r:embed="rId2"/>
          <a:srcRect/>
          <a:stretch>
            <a:fillRect/>
          </a:stretch>
        </p:blipFill>
        <p:spPr bwMode="auto">
          <a:xfrm>
            <a:off x="-34493" y="0"/>
            <a:ext cx="12226493" cy="6979858"/>
          </a:xfrm>
          <a:prstGeom prst="rect">
            <a:avLst/>
          </a:prstGeom>
          <a:noFill/>
        </p:spPr>
      </p:pic>
      <p:sp>
        <p:nvSpPr>
          <p:cNvPr id="4" name="Action Button: Movie 3">
            <a:hlinkClick r:id="rId3" action="ppaction://program" highlightClick="1"/>
          </p:cNvPr>
          <p:cNvSpPr/>
          <p:nvPr/>
        </p:nvSpPr>
        <p:spPr>
          <a:xfrm>
            <a:off x="0" y="1"/>
            <a:ext cx="572877" cy="366091"/>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حرارت</a:t>
            </a:r>
            <a:endParaRPr lang="en-US" dirty="0"/>
          </a:p>
        </p:txBody>
      </p:sp>
      <p:sp>
        <p:nvSpPr>
          <p:cNvPr id="3" name="Content Placeholder 2"/>
          <p:cNvSpPr>
            <a:spLocks noGrp="1"/>
          </p:cNvSpPr>
          <p:nvPr>
            <p:ph idx="1"/>
          </p:nvPr>
        </p:nvSpPr>
        <p:spPr/>
        <p:txBody>
          <a:bodyPr/>
          <a:lstStyle/>
          <a:p>
            <a:pPr algn="r" rtl="1"/>
            <a:r>
              <a:rPr lang="fa-IR" dirty="0" smtClean="0"/>
              <a:t>جهت آزاد شدن مولکولهای سوخت به حالت گاز حرارت اضافی لازم است تا مولکولهای سوخت گازی به دمای اشتعال برسند که دراین موقع واکنش بین مولکولهای سوخت و اکسیژن شروع میشود</a:t>
            </a:r>
            <a:endParaRPr lang="en-US" dirty="0"/>
          </a:p>
        </p:txBody>
      </p:sp>
    </p:spTree>
    <p:extLst>
      <p:ext uri="{BB962C8B-B14F-4D97-AF65-F5344CB8AC3E}">
        <p14:creationId xmlns:p14="http://schemas.microsoft.com/office/powerpoint/2010/main" val="1632573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روشهای انتقال حرارت</a:t>
            </a:r>
            <a:endParaRPr lang="fa-IR" dirty="0"/>
          </a:p>
        </p:txBody>
      </p:sp>
      <p:sp>
        <p:nvSpPr>
          <p:cNvPr id="3" name="Content Placeholder 2"/>
          <p:cNvSpPr>
            <a:spLocks noGrp="1"/>
          </p:cNvSpPr>
          <p:nvPr>
            <p:ph idx="1"/>
          </p:nvPr>
        </p:nvSpPr>
        <p:spPr/>
        <p:txBody>
          <a:bodyPr>
            <a:normAutofit/>
          </a:bodyPr>
          <a:lstStyle/>
          <a:p>
            <a:pPr algn="r" rtl="1"/>
            <a:r>
              <a:rPr lang="fa-IR" dirty="0" smtClean="0"/>
              <a:t>هدایت </a:t>
            </a:r>
          </a:p>
          <a:p>
            <a:pPr algn="r" rtl="1">
              <a:buNone/>
            </a:pPr>
            <a:r>
              <a:rPr lang="fa-IR" dirty="0" smtClean="0"/>
              <a:t>انتقال انرژی از یک مولکول به مولکول دیگر</a:t>
            </a:r>
          </a:p>
          <a:p>
            <a:pPr algn="r" rtl="1">
              <a:buNone/>
            </a:pPr>
            <a:endParaRPr lang="fa-IR" dirty="0" smtClean="0"/>
          </a:p>
          <a:p>
            <a:pPr algn="r" rtl="1"/>
            <a:r>
              <a:rPr lang="fa-IR" dirty="0" smtClean="0"/>
              <a:t>جابجایی </a:t>
            </a:r>
          </a:p>
          <a:p>
            <a:pPr algn="r" rtl="1">
              <a:buNone/>
            </a:pPr>
            <a:r>
              <a:rPr lang="fa-IR" dirty="0" smtClean="0"/>
              <a:t>حرکت گرما در سراسر ماده سیال (هوا یا مایع)</a:t>
            </a:r>
          </a:p>
          <a:p>
            <a:pPr algn="r" rtl="1">
              <a:buNone/>
            </a:pPr>
            <a:endParaRPr lang="fa-IR" dirty="0" smtClean="0"/>
          </a:p>
          <a:p>
            <a:pPr algn="r" rtl="1"/>
            <a:r>
              <a:rPr lang="fa-IR" dirty="0" smtClean="0"/>
              <a:t>تشعشع</a:t>
            </a:r>
          </a:p>
          <a:p>
            <a:pPr algn="r" rtl="1"/>
            <a:r>
              <a:rPr lang="fa-IR" dirty="0" smtClean="0"/>
              <a:t>انتقال انرژی به شکل امواج نامرِیی (پرتوهای الکترومغناطیس)</a:t>
            </a:r>
            <a:endParaRPr lang="fa-IR" dirty="0"/>
          </a:p>
        </p:txBody>
      </p:sp>
      <p:pic>
        <p:nvPicPr>
          <p:cNvPr id="4" name="Picture 7" descr="D:\PPTImagesConverted\22332_04_0196A.tif"/>
          <p:cNvPicPr>
            <a:picLocks noChangeAspect="1" noChangeArrowheads="1"/>
          </p:cNvPicPr>
          <p:nvPr/>
        </p:nvPicPr>
        <p:blipFill>
          <a:blip r:embed="rId2"/>
          <a:srcRect b="24954"/>
          <a:stretch>
            <a:fillRect/>
          </a:stretch>
        </p:blipFill>
        <p:spPr bwMode="auto">
          <a:xfrm>
            <a:off x="603663" y="1428999"/>
            <a:ext cx="3810000" cy="1634836"/>
          </a:xfrm>
          <a:prstGeom prst="rect">
            <a:avLst/>
          </a:prstGeom>
          <a:noFill/>
          <a:ln w="9525">
            <a:noFill/>
            <a:miter lim="800000"/>
            <a:headEnd/>
            <a:tailEnd/>
          </a:ln>
        </p:spPr>
      </p:pic>
      <p:pic>
        <p:nvPicPr>
          <p:cNvPr id="5" name="Picture 7" descr="D:\PPTImagesConverted\22332_04_0198A.tif"/>
          <p:cNvPicPr>
            <a:picLocks noChangeAspect="1" noChangeArrowheads="1"/>
          </p:cNvPicPr>
          <p:nvPr/>
        </p:nvPicPr>
        <p:blipFill>
          <a:blip r:embed="rId3"/>
          <a:srcRect/>
          <a:stretch>
            <a:fillRect/>
          </a:stretch>
        </p:blipFill>
        <p:spPr bwMode="auto">
          <a:xfrm>
            <a:off x="2007919" y="2613561"/>
            <a:ext cx="3778250" cy="2302823"/>
          </a:xfrm>
          <a:prstGeom prst="rect">
            <a:avLst/>
          </a:prstGeom>
          <a:noFill/>
          <a:ln w="9525">
            <a:noFill/>
            <a:miter lim="800000"/>
            <a:headEnd/>
            <a:tailEnd/>
          </a:ln>
        </p:spPr>
      </p:pic>
      <p:pic>
        <p:nvPicPr>
          <p:cNvPr id="6" name="Picture 7" descr="D:\PPTImagesConverted\22332_04_0201A.tif"/>
          <p:cNvPicPr>
            <a:picLocks noChangeAspect="1" noChangeArrowheads="1"/>
          </p:cNvPicPr>
          <p:nvPr/>
        </p:nvPicPr>
        <p:blipFill>
          <a:blip r:embed="rId4"/>
          <a:srcRect b="11310"/>
          <a:stretch>
            <a:fillRect/>
          </a:stretch>
        </p:blipFill>
        <p:spPr bwMode="auto">
          <a:xfrm>
            <a:off x="427512" y="4164281"/>
            <a:ext cx="3244943" cy="26937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هدایت                    جابجایی                    تشعشع</a:t>
            </a:r>
            <a:endParaRPr lang="fa-IR" dirty="0"/>
          </a:p>
        </p:txBody>
      </p:sp>
      <p:pic>
        <p:nvPicPr>
          <p:cNvPr id="5" name="Picture 7" descr="D:\PPTImagesConverted\22332_04_0196A.tif"/>
          <p:cNvPicPr>
            <a:picLocks noGrp="1" noChangeAspect="1" noChangeArrowheads="1"/>
          </p:cNvPicPr>
          <p:nvPr>
            <p:ph idx="1"/>
          </p:nvPr>
        </p:nvPicPr>
        <p:blipFill>
          <a:blip r:embed="rId2"/>
          <a:srcRect b="24954"/>
          <a:stretch>
            <a:fillRect/>
          </a:stretch>
        </p:blipFill>
        <p:spPr bwMode="auto">
          <a:xfrm>
            <a:off x="8882743" y="2041271"/>
            <a:ext cx="3309257" cy="2079467"/>
          </a:xfrm>
          <a:prstGeom prst="rect">
            <a:avLst/>
          </a:prstGeom>
          <a:noFill/>
          <a:ln w="9525">
            <a:noFill/>
            <a:miter lim="800000"/>
            <a:headEnd/>
            <a:tailEnd/>
          </a:ln>
        </p:spPr>
      </p:pic>
      <p:pic>
        <p:nvPicPr>
          <p:cNvPr id="6" name="Picture 2" descr="Z3"/>
          <p:cNvPicPr>
            <a:picLocks noChangeAspect="1" noChangeArrowheads="1"/>
          </p:cNvPicPr>
          <p:nvPr/>
        </p:nvPicPr>
        <p:blipFill>
          <a:blip r:embed="rId3"/>
          <a:srcRect/>
          <a:stretch>
            <a:fillRect/>
          </a:stretch>
        </p:blipFill>
        <p:spPr bwMode="auto">
          <a:xfrm>
            <a:off x="4370119" y="4332277"/>
            <a:ext cx="3634105" cy="2300092"/>
          </a:xfrm>
          <a:prstGeom prst="rect">
            <a:avLst/>
          </a:prstGeom>
          <a:noFill/>
        </p:spPr>
      </p:pic>
      <p:pic>
        <p:nvPicPr>
          <p:cNvPr id="7" name="Picture 7" descr="D:\PPTImagesConverted\22332_04_0198A.tif"/>
          <p:cNvPicPr>
            <a:picLocks noChangeAspect="1" noChangeArrowheads="1"/>
          </p:cNvPicPr>
          <p:nvPr/>
        </p:nvPicPr>
        <p:blipFill>
          <a:blip r:embed="rId4"/>
          <a:srcRect/>
          <a:stretch>
            <a:fillRect/>
          </a:stretch>
        </p:blipFill>
        <p:spPr bwMode="auto">
          <a:xfrm>
            <a:off x="4192978" y="1984169"/>
            <a:ext cx="3778250" cy="2302823"/>
          </a:xfrm>
          <a:prstGeom prst="rect">
            <a:avLst/>
          </a:prstGeom>
          <a:noFill/>
          <a:ln w="9525">
            <a:noFill/>
            <a:miter lim="800000"/>
            <a:headEnd/>
            <a:tailEnd/>
          </a:ln>
        </p:spPr>
      </p:pic>
      <p:pic>
        <p:nvPicPr>
          <p:cNvPr id="8" name="Picture 7" descr="D:\PPTImagesConverted\22332_04_0201A.tif"/>
          <p:cNvPicPr>
            <a:picLocks noChangeAspect="1" noChangeArrowheads="1"/>
          </p:cNvPicPr>
          <p:nvPr/>
        </p:nvPicPr>
        <p:blipFill>
          <a:blip r:embed="rId5"/>
          <a:srcRect b="11310"/>
          <a:stretch>
            <a:fillRect/>
          </a:stretch>
        </p:blipFill>
        <p:spPr bwMode="auto">
          <a:xfrm>
            <a:off x="380011" y="1907969"/>
            <a:ext cx="2921329" cy="27709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ChangeArrowheads="1"/>
          </p:cNvSpPr>
          <p:nvPr/>
        </p:nvSpPr>
        <p:spPr bwMode="auto">
          <a:xfrm rot="320615">
            <a:off x="4572000" y="6172200"/>
            <a:ext cx="3759200" cy="228600"/>
          </a:xfrm>
          <a:prstGeom prst="rect">
            <a:avLst/>
          </a:prstGeom>
          <a:solidFill>
            <a:schemeClr val="bg2"/>
          </a:solidFill>
          <a:ln w="9525">
            <a:miter lim="800000"/>
            <a:headEnd/>
            <a:tailEnd/>
          </a:ln>
          <a:scene3d>
            <a:camera prst="legacyObliqueTopRight">
              <a:rot lat="20999996" lon="300000" rev="0"/>
            </a:camera>
            <a:lightRig rig="legacyFlat3" dir="b"/>
          </a:scene3d>
          <a:sp3d extrusionH="3630600" prstMaterial="legacyMatte">
            <a:bevelT w="13500" h="13500" prst="angle"/>
            <a:bevelB w="13500" h="13500" prst="angle"/>
            <a:extrusionClr>
              <a:schemeClr val="bg2"/>
            </a:extrusionClr>
          </a:sp3d>
        </p:spPr>
        <p:txBody>
          <a:bodyPr wrap="none" anchor="ctr">
            <a:flatTx/>
          </a:bodyPr>
          <a:lstStyle/>
          <a:p>
            <a:endParaRPr lang="fa-IR">
              <a:latin typeface="Corbel" pitchFamily="34" charset="0"/>
              <a:cs typeface="Tahoma" pitchFamily="34" charset="0"/>
            </a:endParaRPr>
          </a:p>
        </p:txBody>
      </p:sp>
      <p:graphicFrame>
        <p:nvGraphicFramePr>
          <p:cNvPr id="4098" name="Object 2"/>
          <p:cNvGraphicFramePr>
            <a:graphicFrameLocks noChangeAspect="1"/>
          </p:cNvGraphicFramePr>
          <p:nvPr/>
        </p:nvGraphicFramePr>
        <p:xfrm>
          <a:off x="3458358" y="621475"/>
          <a:ext cx="6013451" cy="5486400"/>
        </p:xfrm>
        <a:graphic>
          <a:graphicData uri="http://schemas.openxmlformats.org/presentationml/2006/ole">
            <mc:AlternateContent xmlns:mc="http://schemas.openxmlformats.org/markup-compatibility/2006">
              <mc:Choice xmlns:v="urn:schemas-microsoft-com:vml" Requires="v">
                <p:oleObj spid="_x0000_s2077" name="Bitmap Image" r:id="rId4" imgW="3247619" imgH="3952381" progId="PBrush">
                  <p:embed/>
                </p:oleObj>
              </mc:Choice>
              <mc:Fallback>
                <p:oleObj name="Bitmap Image" r:id="rId4" imgW="3247619" imgH="3952381" progId="PBrush">
                  <p:embed/>
                  <p:pic>
                    <p:nvPicPr>
                      <p:cNvPr id="0" name="Object 2"/>
                      <p:cNvPicPr>
                        <a:picLocks noChangeAspect="1" noChangeArrowheads="1"/>
                      </p:cNvPicPr>
                      <p:nvPr/>
                    </p:nvPicPr>
                    <p:blipFill>
                      <a:blip r:embed="rId5">
                        <a:clrChange>
                          <a:clrFrom>
                            <a:srgbClr val="004040"/>
                          </a:clrFrom>
                          <a:clrTo>
                            <a:srgbClr val="004040">
                              <a:alpha val="0"/>
                            </a:srgbClr>
                          </a:clrTo>
                        </a:clrChange>
                        <a:extLst>
                          <a:ext uri="{28A0092B-C50C-407E-A947-70E740481C1C}">
                            <a14:useLocalDpi xmlns:a14="http://schemas.microsoft.com/office/drawing/2010/main" val="0"/>
                          </a:ext>
                        </a:extLst>
                      </a:blip>
                      <a:srcRect/>
                      <a:stretch>
                        <a:fillRect/>
                      </a:stretch>
                    </p:blipFill>
                    <p:spPr bwMode="auto">
                      <a:xfrm>
                        <a:off x="3458358" y="621475"/>
                        <a:ext cx="6013451"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4"/>
          <p:cNvGrpSpPr>
            <a:grpSpLocks/>
          </p:cNvGrpSpPr>
          <p:nvPr/>
        </p:nvGrpSpPr>
        <p:grpSpPr bwMode="auto">
          <a:xfrm>
            <a:off x="4368800" y="1066800"/>
            <a:ext cx="6197600" cy="4419600"/>
            <a:chOff x="2064" y="672"/>
            <a:chExt cx="2928" cy="2784"/>
          </a:xfrm>
        </p:grpSpPr>
        <p:sp>
          <p:nvSpPr>
            <p:cNvPr id="434181" name="Rectangle 5"/>
            <p:cNvSpPr>
              <a:spLocks noChangeArrowheads="1"/>
            </p:cNvSpPr>
            <p:nvPr/>
          </p:nvSpPr>
          <p:spPr bwMode="auto">
            <a:xfrm>
              <a:off x="3015" y="1536"/>
              <a:ext cx="1209" cy="677"/>
            </a:xfrm>
            <a:prstGeom prst="rect">
              <a:avLst/>
            </a:prstGeom>
            <a:noFill/>
            <a:ln w="12700">
              <a:noFill/>
              <a:miter lim="800000"/>
              <a:headEnd/>
              <a:tailEnd/>
            </a:ln>
            <a:effectLst/>
          </p:spPr>
          <p:txBody>
            <a:bodyPr lIns="90488" tIns="44450" rIns="90488" bIns="44450">
              <a:spAutoFit/>
            </a:bodyPr>
            <a:lstStyle/>
            <a:p>
              <a:pPr fontAlgn="auto">
                <a:spcBef>
                  <a:spcPts val="0"/>
                </a:spcBef>
                <a:spcAft>
                  <a:spcPts val="0"/>
                </a:spcAft>
                <a:defRPr/>
              </a:pPr>
              <a:r>
                <a:rPr lang="en-GB" sz="3200" dirty="0">
                  <a:solidFill>
                    <a:schemeClr val="hlink"/>
                  </a:solidFill>
                  <a:effectLst>
                    <a:outerShdw blurRad="38100" dist="38100" dir="2700000" algn="tl">
                      <a:srgbClr val="000000"/>
                    </a:outerShdw>
                  </a:effectLst>
                  <a:latin typeface="+mn-lt"/>
                  <a:cs typeface="+mn-cs"/>
                </a:rPr>
                <a:t>Radiated </a:t>
              </a:r>
            </a:p>
            <a:p>
              <a:pPr fontAlgn="auto">
                <a:spcBef>
                  <a:spcPts val="0"/>
                </a:spcBef>
                <a:spcAft>
                  <a:spcPts val="0"/>
                </a:spcAft>
                <a:defRPr/>
              </a:pPr>
              <a:r>
                <a:rPr lang="fa-IR" sz="3200" dirty="0">
                  <a:solidFill>
                    <a:schemeClr val="hlink"/>
                  </a:solidFill>
                  <a:effectLst>
                    <a:outerShdw blurRad="38100" dist="38100" dir="2700000" algn="tl">
                      <a:srgbClr val="000000"/>
                    </a:outerShdw>
                  </a:effectLst>
                  <a:latin typeface="+mn-lt"/>
                  <a:cs typeface="+mn-cs"/>
                </a:rPr>
                <a:t> </a:t>
              </a:r>
              <a:r>
                <a:rPr lang="en-GB" sz="3200" dirty="0" err="1">
                  <a:solidFill>
                    <a:schemeClr val="hlink"/>
                  </a:solidFill>
                  <a:effectLst>
                    <a:outerShdw blurRad="38100" dist="38100" dir="2700000" algn="tl">
                      <a:srgbClr val="000000"/>
                    </a:outerShdw>
                  </a:effectLst>
                  <a:latin typeface="+mn-lt"/>
                  <a:cs typeface="+mn-cs"/>
                </a:rPr>
                <a:t>Hea</a:t>
              </a:r>
              <a:r>
                <a:rPr lang="en-US" sz="3200" dirty="0">
                  <a:solidFill>
                    <a:schemeClr val="hlink"/>
                  </a:solidFill>
                  <a:effectLst>
                    <a:outerShdw blurRad="38100" dist="38100" dir="2700000" algn="tl">
                      <a:srgbClr val="000000"/>
                    </a:outerShdw>
                  </a:effectLst>
                  <a:latin typeface="+mn-lt"/>
                  <a:cs typeface="+mn-cs"/>
                </a:rPr>
                <a:t>t    </a:t>
              </a:r>
              <a:endParaRPr lang="fa-IR" sz="3200" dirty="0">
                <a:solidFill>
                  <a:schemeClr val="hlink"/>
                </a:solidFill>
                <a:effectLst>
                  <a:outerShdw blurRad="38100" dist="38100" dir="2700000" algn="tl">
                    <a:srgbClr val="000000"/>
                  </a:outerShdw>
                </a:effectLst>
                <a:latin typeface="+mn-lt"/>
                <a:cs typeface="+mn-cs"/>
              </a:endParaRPr>
            </a:p>
          </p:txBody>
        </p:sp>
        <p:grpSp>
          <p:nvGrpSpPr>
            <p:cNvPr id="3" name="Group 6"/>
            <p:cNvGrpSpPr>
              <a:grpSpLocks/>
            </p:cNvGrpSpPr>
            <p:nvPr/>
          </p:nvGrpSpPr>
          <p:grpSpPr bwMode="auto">
            <a:xfrm>
              <a:off x="3072" y="672"/>
              <a:ext cx="864" cy="864"/>
              <a:chOff x="3072" y="624"/>
              <a:chExt cx="864" cy="864"/>
            </a:xfrm>
          </p:grpSpPr>
          <p:sp>
            <p:nvSpPr>
              <p:cNvPr id="4124" name="AutoShape 7"/>
              <p:cNvSpPr>
                <a:spLocks noChangeArrowheads="1"/>
              </p:cNvSpPr>
              <p:nvPr/>
            </p:nvSpPr>
            <p:spPr bwMode="auto">
              <a:xfrm rot="-973929">
                <a:off x="3072" y="665"/>
                <a:ext cx="144" cy="816"/>
              </a:xfrm>
              <a:prstGeom prst="upArrow">
                <a:avLst>
                  <a:gd name="adj1" fmla="val 50000"/>
                  <a:gd name="adj2" fmla="val 141667"/>
                </a:avLst>
              </a:prstGeom>
              <a:gradFill rotWithShape="0">
                <a:gsLst>
                  <a:gs pos="0">
                    <a:srgbClr val="4D0808"/>
                  </a:gs>
                  <a:gs pos="30000">
                    <a:srgbClr val="FF0300"/>
                  </a:gs>
                  <a:gs pos="55000">
                    <a:srgbClr val="FF7A00"/>
                  </a:gs>
                  <a:gs pos="100000">
                    <a:srgbClr val="FFF200"/>
                  </a:gs>
                </a:gsLst>
                <a:lin ang="5400000" scaled="1"/>
              </a:gradFill>
              <a:ln w="9525">
                <a:solidFill>
                  <a:schemeClr val="tx1"/>
                </a:solidFill>
                <a:miter lim="800000"/>
                <a:headEnd/>
                <a:tailEnd/>
              </a:ln>
            </p:spPr>
            <p:txBody>
              <a:bodyPr wrap="none" anchor="ctr"/>
              <a:lstStyle/>
              <a:p>
                <a:endParaRPr lang="fa-IR">
                  <a:latin typeface="Corbel" pitchFamily="34" charset="0"/>
                  <a:cs typeface="Tahoma" pitchFamily="34" charset="0"/>
                </a:endParaRPr>
              </a:p>
            </p:txBody>
          </p:sp>
          <p:sp>
            <p:nvSpPr>
              <p:cNvPr id="4125" name="AutoShape 8"/>
              <p:cNvSpPr>
                <a:spLocks noChangeArrowheads="1"/>
              </p:cNvSpPr>
              <p:nvPr/>
            </p:nvSpPr>
            <p:spPr bwMode="auto">
              <a:xfrm rot="-531189">
                <a:off x="3312" y="624"/>
                <a:ext cx="144" cy="816"/>
              </a:xfrm>
              <a:prstGeom prst="upArrow">
                <a:avLst>
                  <a:gd name="adj1" fmla="val 50000"/>
                  <a:gd name="adj2" fmla="val 141667"/>
                </a:avLst>
              </a:prstGeom>
              <a:gradFill rotWithShape="0">
                <a:gsLst>
                  <a:gs pos="0">
                    <a:srgbClr val="4D0808"/>
                  </a:gs>
                  <a:gs pos="30000">
                    <a:srgbClr val="FF0300"/>
                  </a:gs>
                  <a:gs pos="55000">
                    <a:srgbClr val="FF7A00"/>
                  </a:gs>
                  <a:gs pos="100000">
                    <a:srgbClr val="FFF200"/>
                  </a:gs>
                </a:gsLst>
                <a:lin ang="5400000" scaled="1"/>
              </a:gradFill>
              <a:ln w="9525">
                <a:solidFill>
                  <a:schemeClr val="tx1"/>
                </a:solidFill>
                <a:miter lim="800000"/>
                <a:headEnd/>
                <a:tailEnd/>
              </a:ln>
            </p:spPr>
            <p:txBody>
              <a:bodyPr wrap="none" anchor="ctr"/>
              <a:lstStyle/>
              <a:p>
                <a:endParaRPr lang="fa-IR">
                  <a:latin typeface="Corbel" pitchFamily="34" charset="0"/>
                  <a:cs typeface="Tahoma" pitchFamily="34" charset="0"/>
                </a:endParaRPr>
              </a:p>
            </p:txBody>
          </p:sp>
          <p:sp>
            <p:nvSpPr>
              <p:cNvPr id="4126" name="AutoShape 9"/>
              <p:cNvSpPr>
                <a:spLocks noChangeArrowheads="1"/>
              </p:cNvSpPr>
              <p:nvPr/>
            </p:nvSpPr>
            <p:spPr bwMode="auto">
              <a:xfrm rot="1001834">
                <a:off x="3792" y="672"/>
                <a:ext cx="144" cy="816"/>
              </a:xfrm>
              <a:prstGeom prst="upArrow">
                <a:avLst>
                  <a:gd name="adj1" fmla="val 50000"/>
                  <a:gd name="adj2" fmla="val 141667"/>
                </a:avLst>
              </a:prstGeom>
              <a:gradFill rotWithShape="0">
                <a:gsLst>
                  <a:gs pos="0">
                    <a:srgbClr val="4D0808"/>
                  </a:gs>
                  <a:gs pos="30000">
                    <a:srgbClr val="FF0300"/>
                  </a:gs>
                  <a:gs pos="55000">
                    <a:srgbClr val="FF7A00"/>
                  </a:gs>
                  <a:gs pos="100000">
                    <a:srgbClr val="FFF200"/>
                  </a:gs>
                </a:gsLst>
                <a:lin ang="5400000" scaled="1"/>
              </a:gradFill>
              <a:ln w="9525">
                <a:solidFill>
                  <a:schemeClr val="tx1"/>
                </a:solidFill>
                <a:miter lim="800000"/>
                <a:headEnd/>
                <a:tailEnd/>
              </a:ln>
            </p:spPr>
            <p:txBody>
              <a:bodyPr wrap="none" anchor="ctr"/>
              <a:lstStyle/>
              <a:p>
                <a:endParaRPr lang="fa-IR">
                  <a:latin typeface="Corbel" pitchFamily="34" charset="0"/>
                  <a:cs typeface="Tahoma" pitchFamily="34" charset="0"/>
                </a:endParaRPr>
              </a:p>
            </p:txBody>
          </p:sp>
          <p:sp>
            <p:nvSpPr>
              <p:cNvPr id="4127" name="AutoShape 10"/>
              <p:cNvSpPr>
                <a:spLocks noChangeArrowheads="1"/>
              </p:cNvSpPr>
              <p:nvPr/>
            </p:nvSpPr>
            <p:spPr bwMode="auto">
              <a:xfrm rot="401911">
                <a:off x="3552" y="624"/>
                <a:ext cx="144" cy="816"/>
              </a:xfrm>
              <a:prstGeom prst="upArrow">
                <a:avLst>
                  <a:gd name="adj1" fmla="val 50000"/>
                  <a:gd name="adj2" fmla="val 141667"/>
                </a:avLst>
              </a:prstGeom>
              <a:gradFill rotWithShape="0">
                <a:gsLst>
                  <a:gs pos="0">
                    <a:srgbClr val="4D0808"/>
                  </a:gs>
                  <a:gs pos="30000">
                    <a:srgbClr val="FF0300"/>
                  </a:gs>
                  <a:gs pos="55000">
                    <a:srgbClr val="FF7A00"/>
                  </a:gs>
                  <a:gs pos="100000">
                    <a:srgbClr val="FFF200"/>
                  </a:gs>
                </a:gsLst>
                <a:lin ang="5400000" scaled="1"/>
              </a:gradFill>
              <a:ln w="9525">
                <a:solidFill>
                  <a:schemeClr val="tx1"/>
                </a:solidFill>
                <a:miter lim="800000"/>
                <a:headEnd/>
                <a:tailEnd/>
              </a:ln>
            </p:spPr>
            <p:txBody>
              <a:bodyPr wrap="none" anchor="ctr"/>
              <a:lstStyle/>
              <a:p>
                <a:endParaRPr lang="fa-IR">
                  <a:latin typeface="Corbel" pitchFamily="34" charset="0"/>
                  <a:cs typeface="Tahoma" pitchFamily="34" charset="0"/>
                </a:endParaRPr>
              </a:p>
            </p:txBody>
          </p:sp>
        </p:grpSp>
        <p:grpSp>
          <p:nvGrpSpPr>
            <p:cNvPr id="4" name="Group 11"/>
            <p:cNvGrpSpPr>
              <a:grpSpLocks/>
            </p:cNvGrpSpPr>
            <p:nvPr/>
          </p:nvGrpSpPr>
          <p:grpSpPr bwMode="auto">
            <a:xfrm>
              <a:off x="3120" y="2400"/>
              <a:ext cx="768" cy="1056"/>
              <a:chOff x="3120" y="2736"/>
              <a:chExt cx="768" cy="720"/>
            </a:xfrm>
          </p:grpSpPr>
          <p:sp>
            <p:nvSpPr>
              <p:cNvPr id="4120" name="AutoShape 12"/>
              <p:cNvSpPr>
                <a:spLocks noChangeArrowheads="1"/>
              </p:cNvSpPr>
              <p:nvPr/>
            </p:nvSpPr>
            <p:spPr bwMode="auto">
              <a:xfrm>
                <a:off x="3120" y="2736"/>
                <a:ext cx="144" cy="720"/>
              </a:xfrm>
              <a:prstGeom prst="downArrow">
                <a:avLst>
                  <a:gd name="adj1" fmla="val 50000"/>
                  <a:gd name="adj2" fmla="val 125000"/>
                </a:avLst>
              </a:prstGeom>
              <a:gradFill rotWithShape="0">
                <a:gsLst>
                  <a:gs pos="0">
                    <a:srgbClr val="FFF200"/>
                  </a:gs>
                  <a:gs pos="45000">
                    <a:srgbClr val="FF7A00"/>
                  </a:gs>
                  <a:gs pos="70000">
                    <a:srgbClr val="FF0300"/>
                  </a:gs>
                  <a:gs pos="100000">
                    <a:srgbClr val="4D0808"/>
                  </a:gs>
                </a:gsLst>
                <a:lin ang="5400000" scaled="1"/>
              </a:gradFill>
              <a:ln w="9525">
                <a:solidFill>
                  <a:schemeClr val="tx1"/>
                </a:solidFill>
                <a:miter lim="800000"/>
                <a:headEnd/>
                <a:tailEnd/>
              </a:ln>
            </p:spPr>
            <p:txBody>
              <a:bodyPr wrap="none" anchor="ctr"/>
              <a:lstStyle/>
              <a:p>
                <a:endParaRPr lang="fa-IR">
                  <a:latin typeface="Corbel" pitchFamily="34" charset="0"/>
                  <a:cs typeface="Tahoma" pitchFamily="34" charset="0"/>
                </a:endParaRPr>
              </a:p>
            </p:txBody>
          </p:sp>
          <p:sp>
            <p:nvSpPr>
              <p:cNvPr id="4121" name="AutoShape 13"/>
              <p:cNvSpPr>
                <a:spLocks noChangeArrowheads="1"/>
              </p:cNvSpPr>
              <p:nvPr/>
            </p:nvSpPr>
            <p:spPr bwMode="auto">
              <a:xfrm>
                <a:off x="3360" y="2736"/>
                <a:ext cx="144" cy="720"/>
              </a:xfrm>
              <a:prstGeom prst="downArrow">
                <a:avLst>
                  <a:gd name="adj1" fmla="val 50000"/>
                  <a:gd name="adj2" fmla="val 125000"/>
                </a:avLst>
              </a:prstGeom>
              <a:gradFill rotWithShape="0">
                <a:gsLst>
                  <a:gs pos="0">
                    <a:srgbClr val="FFF200"/>
                  </a:gs>
                  <a:gs pos="45000">
                    <a:srgbClr val="FF7A00"/>
                  </a:gs>
                  <a:gs pos="70000">
                    <a:srgbClr val="FF0300"/>
                  </a:gs>
                  <a:gs pos="100000">
                    <a:srgbClr val="4D0808"/>
                  </a:gs>
                </a:gsLst>
                <a:lin ang="5400000" scaled="1"/>
              </a:gradFill>
              <a:ln w="9525">
                <a:solidFill>
                  <a:schemeClr val="tx1"/>
                </a:solidFill>
                <a:miter lim="800000"/>
                <a:headEnd/>
                <a:tailEnd/>
              </a:ln>
            </p:spPr>
            <p:txBody>
              <a:bodyPr wrap="none" anchor="ctr"/>
              <a:lstStyle/>
              <a:p>
                <a:endParaRPr lang="fa-IR">
                  <a:latin typeface="Corbel" pitchFamily="34" charset="0"/>
                  <a:cs typeface="Tahoma" pitchFamily="34" charset="0"/>
                </a:endParaRPr>
              </a:p>
            </p:txBody>
          </p:sp>
          <p:sp>
            <p:nvSpPr>
              <p:cNvPr id="4122" name="AutoShape 14"/>
              <p:cNvSpPr>
                <a:spLocks noChangeArrowheads="1"/>
              </p:cNvSpPr>
              <p:nvPr/>
            </p:nvSpPr>
            <p:spPr bwMode="auto">
              <a:xfrm>
                <a:off x="3552" y="2736"/>
                <a:ext cx="144" cy="720"/>
              </a:xfrm>
              <a:prstGeom prst="downArrow">
                <a:avLst>
                  <a:gd name="adj1" fmla="val 50000"/>
                  <a:gd name="adj2" fmla="val 125000"/>
                </a:avLst>
              </a:prstGeom>
              <a:gradFill rotWithShape="0">
                <a:gsLst>
                  <a:gs pos="0">
                    <a:srgbClr val="FFF200"/>
                  </a:gs>
                  <a:gs pos="45000">
                    <a:srgbClr val="FF7A00"/>
                  </a:gs>
                  <a:gs pos="70000">
                    <a:srgbClr val="FF0300"/>
                  </a:gs>
                  <a:gs pos="100000">
                    <a:srgbClr val="4D0808"/>
                  </a:gs>
                </a:gsLst>
                <a:lin ang="5400000" scaled="1"/>
              </a:gradFill>
              <a:ln w="9525">
                <a:solidFill>
                  <a:schemeClr val="tx1"/>
                </a:solidFill>
                <a:miter lim="800000"/>
                <a:headEnd/>
                <a:tailEnd/>
              </a:ln>
            </p:spPr>
            <p:txBody>
              <a:bodyPr wrap="none" anchor="ctr"/>
              <a:lstStyle/>
              <a:p>
                <a:endParaRPr lang="fa-IR">
                  <a:latin typeface="Corbel" pitchFamily="34" charset="0"/>
                  <a:cs typeface="Tahoma" pitchFamily="34" charset="0"/>
                </a:endParaRPr>
              </a:p>
            </p:txBody>
          </p:sp>
          <p:sp>
            <p:nvSpPr>
              <p:cNvPr id="4123" name="AutoShape 15"/>
              <p:cNvSpPr>
                <a:spLocks noChangeArrowheads="1"/>
              </p:cNvSpPr>
              <p:nvPr/>
            </p:nvSpPr>
            <p:spPr bwMode="auto">
              <a:xfrm>
                <a:off x="3744" y="2736"/>
                <a:ext cx="144" cy="720"/>
              </a:xfrm>
              <a:prstGeom prst="downArrow">
                <a:avLst>
                  <a:gd name="adj1" fmla="val 50000"/>
                  <a:gd name="adj2" fmla="val 125000"/>
                </a:avLst>
              </a:prstGeom>
              <a:gradFill rotWithShape="0">
                <a:gsLst>
                  <a:gs pos="0">
                    <a:srgbClr val="FFF200"/>
                  </a:gs>
                  <a:gs pos="45000">
                    <a:srgbClr val="FF7A00"/>
                  </a:gs>
                  <a:gs pos="70000">
                    <a:srgbClr val="FF0300"/>
                  </a:gs>
                  <a:gs pos="100000">
                    <a:srgbClr val="4D0808"/>
                  </a:gs>
                </a:gsLst>
                <a:lin ang="5400000" scaled="1"/>
              </a:gradFill>
              <a:ln w="9525">
                <a:solidFill>
                  <a:schemeClr val="tx1"/>
                </a:solidFill>
                <a:miter lim="800000"/>
                <a:headEnd/>
                <a:tailEnd/>
              </a:ln>
            </p:spPr>
            <p:txBody>
              <a:bodyPr wrap="none" anchor="ctr"/>
              <a:lstStyle/>
              <a:p>
                <a:endParaRPr lang="fa-IR">
                  <a:latin typeface="Corbel" pitchFamily="34" charset="0"/>
                  <a:cs typeface="Tahoma" pitchFamily="34" charset="0"/>
                </a:endParaRPr>
              </a:p>
            </p:txBody>
          </p:sp>
        </p:grpSp>
        <p:sp>
          <p:nvSpPr>
            <p:cNvPr id="4114" name="AutoShape 16"/>
            <p:cNvSpPr>
              <a:spLocks noChangeArrowheads="1"/>
            </p:cNvSpPr>
            <p:nvPr/>
          </p:nvSpPr>
          <p:spPr bwMode="auto">
            <a:xfrm>
              <a:off x="2064" y="1824"/>
              <a:ext cx="816" cy="144"/>
            </a:xfrm>
            <a:prstGeom prst="leftArrow">
              <a:avLst>
                <a:gd name="adj1" fmla="val 50000"/>
                <a:gd name="adj2" fmla="val 141667"/>
              </a:avLst>
            </a:prstGeom>
            <a:gradFill rotWithShape="0">
              <a:gsLst>
                <a:gs pos="0">
                  <a:srgbClr val="4D0808"/>
                </a:gs>
                <a:gs pos="30000">
                  <a:srgbClr val="FF0300"/>
                </a:gs>
                <a:gs pos="55000">
                  <a:srgbClr val="FF7A00"/>
                </a:gs>
                <a:gs pos="100000">
                  <a:srgbClr val="FFF200"/>
                </a:gs>
              </a:gsLst>
              <a:lin ang="0" scaled="1"/>
            </a:gradFill>
            <a:ln w="9525">
              <a:solidFill>
                <a:schemeClr val="tx1"/>
              </a:solidFill>
              <a:miter lim="800000"/>
              <a:headEnd/>
              <a:tailEnd/>
            </a:ln>
          </p:spPr>
          <p:txBody>
            <a:bodyPr wrap="none" anchor="ctr"/>
            <a:lstStyle/>
            <a:p>
              <a:endParaRPr lang="fa-IR">
                <a:latin typeface="Corbel" pitchFamily="34" charset="0"/>
                <a:cs typeface="Tahoma" pitchFamily="34" charset="0"/>
              </a:endParaRPr>
            </a:p>
          </p:txBody>
        </p:sp>
        <p:sp>
          <p:nvSpPr>
            <p:cNvPr id="4115" name="AutoShape 17"/>
            <p:cNvSpPr>
              <a:spLocks noChangeArrowheads="1"/>
            </p:cNvSpPr>
            <p:nvPr/>
          </p:nvSpPr>
          <p:spPr bwMode="auto">
            <a:xfrm rot="1629922">
              <a:off x="2208" y="1344"/>
              <a:ext cx="816" cy="144"/>
            </a:xfrm>
            <a:prstGeom prst="leftArrow">
              <a:avLst>
                <a:gd name="adj1" fmla="val 50000"/>
                <a:gd name="adj2" fmla="val 141667"/>
              </a:avLst>
            </a:prstGeom>
            <a:gradFill rotWithShape="0">
              <a:gsLst>
                <a:gs pos="0">
                  <a:srgbClr val="4D0808"/>
                </a:gs>
                <a:gs pos="30000">
                  <a:srgbClr val="FF0300"/>
                </a:gs>
                <a:gs pos="55000">
                  <a:srgbClr val="FF7A00"/>
                </a:gs>
                <a:gs pos="100000">
                  <a:srgbClr val="FFF200"/>
                </a:gs>
              </a:gsLst>
              <a:lin ang="0" scaled="1"/>
            </a:gradFill>
            <a:ln w="9525">
              <a:solidFill>
                <a:schemeClr val="tx1"/>
              </a:solidFill>
              <a:miter lim="800000"/>
              <a:headEnd/>
              <a:tailEnd/>
            </a:ln>
          </p:spPr>
          <p:txBody>
            <a:bodyPr wrap="none" anchor="ctr"/>
            <a:lstStyle/>
            <a:p>
              <a:endParaRPr lang="fa-IR">
                <a:latin typeface="Corbel" pitchFamily="34" charset="0"/>
                <a:cs typeface="Tahoma" pitchFamily="34" charset="0"/>
              </a:endParaRPr>
            </a:p>
          </p:txBody>
        </p:sp>
        <p:sp>
          <p:nvSpPr>
            <p:cNvPr id="4116" name="AutoShape 18"/>
            <p:cNvSpPr>
              <a:spLocks noChangeArrowheads="1"/>
            </p:cNvSpPr>
            <p:nvPr/>
          </p:nvSpPr>
          <p:spPr bwMode="auto">
            <a:xfrm rot="-1522141">
              <a:off x="2208" y="2352"/>
              <a:ext cx="816" cy="144"/>
            </a:xfrm>
            <a:prstGeom prst="leftArrow">
              <a:avLst>
                <a:gd name="adj1" fmla="val 50000"/>
                <a:gd name="adj2" fmla="val 141667"/>
              </a:avLst>
            </a:prstGeom>
            <a:gradFill rotWithShape="0">
              <a:gsLst>
                <a:gs pos="0">
                  <a:srgbClr val="4D0808"/>
                </a:gs>
                <a:gs pos="30000">
                  <a:srgbClr val="FF0300"/>
                </a:gs>
                <a:gs pos="55000">
                  <a:srgbClr val="FF7A00"/>
                </a:gs>
                <a:gs pos="100000">
                  <a:srgbClr val="FFF200"/>
                </a:gs>
              </a:gsLst>
              <a:lin ang="0" scaled="1"/>
            </a:gradFill>
            <a:ln w="9525">
              <a:solidFill>
                <a:schemeClr val="tx1"/>
              </a:solidFill>
              <a:miter lim="800000"/>
              <a:headEnd/>
              <a:tailEnd/>
            </a:ln>
          </p:spPr>
          <p:txBody>
            <a:bodyPr wrap="none" anchor="ctr"/>
            <a:lstStyle/>
            <a:p>
              <a:endParaRPr lang="fa-IR">
                <a:latin typeface="Corbel" pitchFamily="34" charset="0"/>
                <a:cs typeface="Tahoma" pitchFamily="34" charset="0"/>
              </a:endParaRPr>
            </a:p>
          </p:txBody>
        </p:sp>
        <p:sp>
          <p:nvSpPr>
            <p:cNvPr id="4117" name="AutoShape 19"/>
            <p:cNvSpPr>
              <a:spLocks noChangeArrowheads="1"/>
            </p:cNvSpPr>
            <p:nvPr/>
          </p:nvSpPr>
          <p:spPr bwMode="auto">
            <a:xfrm>
              <a:off x="4176" y="1824"/>
              <a:ext cx="816" cy="144"/>
            </a:xfrm>
            <a:prstGeom prst="rightArrow">
              <a:avLst>
                <a:gd name="adj1" fmla="val 50000"/>
                <a:gd name="adj2" fmla="val 141667"/>
              </a:avLst>
            </a:prstGeom>
            <a:gradFill rotWithShape="0">
              <a:gsLst>
                <a:gs pos="0">
                  <a:srgbClr val="FFF200"/>
                </a:gs>
                <a:gs pos="45000">
                  <a:srgbClr val="FF7A00"/>
                </a:gs>
                <a:gs pos="70000">
                  <a:srgbClr val="FF0300"/>
                </a:gs>
                <a:gs pos="100000">
                  <a:srgbClr val="4D0808"/>
                </a:gs>
              </a:gsLst>
              <a:lin ang="0" scaled="1"/>
            </a:gradFill>
            <a:ln w="9525">
              <a:solidFill>
                <a:schemeClr val="tx1"/>
              </a:solidFill>
              <a:miter lim="800000"/>
              <a:headEnd/>
              <a:tailEnd/>
            </a:ln>
          </p:spPr>
          <p:txBody>
            <a:bodyPr wrap="none" anchor="ctr"/>
            <a:lstStyle/>
            <a:p>
              <a:endParaRPr lang="fa-IR">
                <a:latin typeface="Corbel" pitchFamily="34" charset="0"/>
                <a:cs typeface="Tahoma" pitchFamily="34" charset="0"/>
              </a:endParaRPr>
            </a:p>
          </p:txBody>
        </p:sp>
        <p:sp>
          <p:nvSpPr>
            <p:cNvPr id="4118" name="AutoShape 20"/>
            <p:cNvSpPr>
              <a:spLocks noChangeArrowheads="1"/>
            </p:cNvSpPr>
            <p:nvPr/>
          </p:nvSpPr>
          <p:spPr bwMode="auto">
            <a:xfrm rot="-1385354">
              <a:off x="4080" y="1392"/>
              <a:ext cx="816" cy="144"/>
            </a:xfrm>
            <a:prstGeom prst="rightArrow">
              <a:avLst>
                <a:gd name="adj1" fmla="val 50000"/>
                <a:gd name="adj2" fmla="val 141667"/>
              </a:avLst>
            </a:prstGeom>
            <a:gradFill rotWithShape="0">
              <a:gsLst>
                <a:gs pos="0">
                  <a:srgbClr val="FFF200"/>
                </a:gs>
                <a:gs pos="45000">
                  <a:srgbClr val="FF7A00"/>
                </a:gs>
                <a:gs pos="70000">
                  <a:srgbClr val="FF0300"/>
                </a:gs>
                <a:gs pos="100000">
                  <a:srgbClr val="4D0808"/>
                </a:gs>
              </a:gsLst>
              <a:lin ang="0" scaled="1"/>
            </a:gradFill>
            <a:ln w="9525">
              <a:solidFill>
                <a:schemeClr val="tx1"/>
              </a:solidFill>
              <a:miter lim="800000"/>
              <a:headEnd/>
              <a:tailEnd/>
            </a:ln>
          </p:spPr>
          <p:txBody>
            <a:bodyPr wrap="none" anchor="ctr"/>
            <a:lstStyle/>
            <a:p>
              <a:endParaRPr lang="fa-IR">
                <a:latin typeface="Corbel" pitchFamily="34" charset="0"/>
                <a:cs typeface="Tahoma" pitchFamily="34" charset="0"/>
              </a:endParaRPr>
            </a:p>
          </p:txBody>
        </p:sp>
        <p:sp>
          <p:nvSpPr>
            <p:cNvPr id="4119" name="AutoShape 21"/>
            <p:cNvSpPr>
              <a:spLocks noChangeArrowheads="1"/>
            </p:cNvSpPr>
            <p:nvPr/>
          </p:nvSpPr>
          <p:spPr bwMode="auto">
            <a:xfrm rot="1347155">
              <a:off x="4176" y="2304"/>
              <a:ext cx="816" cy="144"/>
            </a:xfrm>
            <a:prstGeom prst="rightArrow">
              <a:avLst>
                <a:gd name="adj1" fmla="val 50000"/>
                <a:gd name="adj2" fmla="val 141667"/>
              </a:avLst>
            </a:prstGeom>
            <a:gradFill rotWithShape="0">
              <a:gsLst>
                <a:gs pos="0">
                  <a:srgbClr val="FFF200"/>
                </a:gs>
                <a:gs pos="45000">
                  <a:srgbClr val="FF7A00"/>
                </a:gs>
                <a:gs pos="70000">
                  <a:srgbClr val="FF0300"/>
                </a:gs>
                <a:gs pos="100000">
                  <a:srgbClr val="4D0808"/>
                </a:gs>
              </a:gsLst>
              <a:lin ang="0" scaled="1"/>
            </a:gradFill>
            <a:ln w="9525">
              <a:solidFill>
                <a:schemeClr val="tx1"/>
              </a:solidFill>
              <a:miter lim="800000"/>
              <a:headEnd/>
              <a:tailEnd/>
            </a:ln>
          </p:spPr>
          <p:txBody>
            <a:bodyPr wrap="none" anchor="ctr"/>
            <a:lstStyle/>
            <a:p>
              <a:endParaRPr lang="fa-IR">
                <a:latin typeface="Corbel" pitchFamily="34" charset="0"/>
                <a:cs typeface="Tahoma" pitchFamily="34" charset="0"/>
              </a:endParaRPr>
            </a:p>
          </p:txBody>
        </p:sp>
      </p:grpSp>
      <p:grpSp>
        <p:nvGrpSpPr>
          <p:cNvPr id="5" name="Group 22"/>
          <p:cNvGrpSpPr>
            <a:grpSpLocks/>
          </p:cNvGrpSpPr>
          <p:nvPr/>
        </p:nvGrpSpPr>
        <p:grpSpPr bwMode="auto">
          <a:xfrm>
            <a:off x="3759201" y="4724400"/>
            <a:ext cx="7313084" cy="1295400"/>
            <a:chOff x="1776" y="2976"/>
            <a:chExt cx="3455" cy="816"/>
          </a:xfrm>
        </p:grpSpPr>
        <p:sp>
          <p:nvSpPr>
            <p:cNvPr id="434199" name="AutoShape 23"/>
            <p:cNvSpPr>
              <a:spLocks noChangeArrowheads="1"/>
            </p:cNvSpPr>
            <p:nvPr/>
          </p:nvSpPr>
          <p:spPr bwMode="auto">
            <a:xfrm rot="-1324243">
              <a:off x="1872" y="3600"/>
              <a:ext cx="816" cy="144"/>
            </a:xfrm>
            <a:prstGeom prst="rightArrow">
              <a:avLst>
                <a:gd name="adj1" fmla="val 40000"/>
                <a:gd name="adj2" fmla="val 160556"/>
              </a:avLst>
            </a:prstGeom>
            <a:gradFill rotWithShape="0">
              <a:gsLst>
                <a:gs pos="0">
                  <a:schemeClr val="accent1">
                    <a:gamma/>
                    <a:tint val="33725"/>
                    <a:invGamma/>
                  </a:schemeClr>
                </a:gs>
                <a:gs pos="100000">
                  <a:schemeClr val="accent1"/>
                </a:gs>
              </a:gsLst>
              <a:lin ang="0" scaled="1"/>
            </a:gradFill>
            <a:ln w="3175">
              <a:noFill/>
              <a:miter lim="800000"/>
              <a:headEnd/>
              <a:tailEnd/>
            </a:ln>
            <a:effectLst/>
            <a:scene3d>
              <a:camera prst="legacyObliqueTopRight">
                <a:rot lat="0" lon="19199999" rev="0"/>
              </a:camera>
              <a:lightRig rig="legacyFlat3" dir="b"/>
            </a:scene3d>
            <a:sp3d extrusionH="227000" prstMaterial="legacyMatte">
              <a:bevelT w="13500" h="13500" prst="angle"/>
              <a:bevelB w="13500" h="13500" prst="angle"/>
              <a:extrusionClr>
                <a:schemeClr val="accent1"/>
              </a:extrusionClr>
            </a:sp3d>
          </p:spPr>
          <p:txBody>
            <a:bodyPr wrap="none" anchor="ctr">
              <a:flatTx/>
            </a:bodyPr>
            <a:lstStyle/>
            <a:p>
              <a:pPr fontAlgn="auto">
                <a:spcBef>
                  <a:spcPts val="0"/>
                </a:spcBef>
                <a:spcAft>
                  <a:spcPts val="0"/>
                </a:spcAft>
                <a:defRPr/>
              </a:pPr>
              <a:endParaRPr lang="fa-IR">
                <a:latin typeface="+mn-lt"/>
                <a:cs typeface="+mn-cs"/>
              </a:endParaRPr>
            </a:p>
          </p:txBody>
        </p:sp>
        <p:sp>
          <p:nvSpPr>
            <p:cNvPr id="4106" name="Text Box 24"/>
            <p:cNvSpPr txBox="1">
              <a:spLocks noChangeArrowheads="1"/>
            </p:cNvSpPr>
            <p:nvPr/>
          </p:nvSpPr>
          <p:spPr bwMode="auto">
            <a:xfrm rot="20271706">
              <a:off x="1806" y="3127"/>
              <a:ext cx="437" cy="523"/>
            </a:xfrm>
            <a:prstGeom prst="rect">
              <a:avLst/>
            </a:prstGeom>
            <a:noFill/>
            <a:ln w="9525">
              <a:noFill/>
              <a:miter lim="800000"/>
              <a:headEnd/>
              <a:tailEnd/>
            </a:ln>
          </p:spPr>
          <p:txBody>
            <a:bodyPr wrap="none">
              <a:spAutoFit/>
            </a:bodyPr>
            <a:lstStyle/>
            <a:p>
              <a:pPr algn="l"/>
              <a:r>
                <a:rPr lang="en-GB" sz="4800">
                  <a:solidFill>
                    <a:srgbClr val="98B5FE"/>
                  </a:solidFill>
                  <a:latin typeface="Corbel" pitchFamily="34" charset="0"/>
                  <a:cs typeface="Tahoma" pitchFamily="34" charset="0"/>
                </a:rPr>
                <a:t>Air</a:t>
              </a:r>
            </a:p>
          </p:txBody>
        </p:sp>
        <p:sp>
          <p:nvSpPr>
            <p:cNvPr id="4107" name="Text Box 25"/>
            <p:cNvSpPr txBox="1">
              <a:spLocks noChangeArrowheads="1"/>
            </p:cNvSpPr>
            <p:nvPr/>
          </p:nvSpPr>
          <p:spPr bwMode="auto">
            <a:xfrm rot="1128242">
              <a:off x="4620" y="3118"/>
              <a:ext cx="437" cy="523"/>
            </a:xfrm>
            <a:prstGeom prst="rect">
              <a:avLst/>
            </a:prstGeom>
            <a:noFill/>
            <a:ln w="9525">
              <a:noFill/>
              <a:miter lim="800000"/>
              <a:headEnd/>
              <a:tailEnd/>
            </a:ln>
          </p:spPr>
          <p:txBody>
            <a:bodyPr wrap="none">
              <a:spAutoFit/>
            </a:bodyPr>
            <a:lstStyle/>
            <a:p>
              <a:pPr algn="l"/>
              <a:r>
                <a:rPr lang="en-GB" sz="4800">
                  <a:solidFill>
                    <a:srgbClr val="98B5FE"/>
                  </a:solidFill>
                  <a:latin typeface="Corbel" pitchFamily="34" charset="0"/>
                  <a:cs typeface="Tahoma" pitchFamily="34" charset="0"/>
                </a:rPr>
                <a:t>Air</a:t>
              </a:r>
            </a:p>
          </p:txBody>
        </p:sp>
        <p:sp>
          <p:nvSpPr>
            <p:cNvPr id="434202" name="AutoShape 26"/>
            <p:cNvSpPr>
              <a:spLocks noChangeArrowheads="1"/>
            </p:cNvSpPr>
            <p:nvPr/>
          </p:nvSpPr>
          <p:spPr bwMode="auto">
            <a:xfrm>
              <a:off x="1776" y="2976"/>
              <a:ext cx="816" cy="144"/>
            </a:xfrm>
            <a:prstGeom prst="rightArrow">
              <a:avLst>
                <a:gd name="adj1" fmla="val 40000"/>
                <a:gd name="adj2" fmla="val 160556"/>
              </a:avLst>
            </a:prstGeom>
            <a:gradFill rotWithShape="0">
              <a:gsLst>
                <a:gs pos="0">
                  <a:schemeClr val="accent1">
                    <a:gamma/>
                    <a:tint val="33725"/>
                    <a:invGamma/>
                  </a:schemeClr>
                </a:gs>
                <a:gs pos="100000">
                  <a:schemeClr val="accent1"/>
                </a:gs>
              </a:gsLst>
              <a:lin ang="0" scaled="1"/>
            </a:gradFill>
            <a:ln w="3175">
              <a:noFill/>
              <a:miter lim="800000"/>
              <a:headEnd/>
              <a:tailEnd/>
            </a:ln>
            <a:effectLst/>
            <a:scene3d>
              <a:camera prst="legacyObliqueTopRight">
                <a:rot lat="0" lon="19199999" rev="0"/>
              </a:camera>
              <a:lightRig rig="legacyFlat3" dir="b"/>
            </a:scene3d>
            <a:sp3d extrusionH="227000" prstMaterial="legacyMatte">
              <a:bevelT w="13500" h="13500" prst="angle"/>
              <a:bevelB w="13500" h="13500" prst="angle"/>
              <a:extrusionClr>
                <a:schemeClr val="accent1"/>
              </a:extrusionClr>
            </a:sp3d>
          </p:spPr>
          <p:txBody>
            <a:bodyPr wrap="none" anchor="ctr">
              <a:flatTx/>
            </a:bodyPr>
            <a:lstStyle/>
            <a:p>
              <a:pPr fontAlgn="auto">
                <a:spcBef>
                  <a:spcPts val="0"/>
                </a:spcBef>
                <a:spcAft>
                  <a:spcPts val="0"/>
                </a:spcAft>
                <a:defRPr/>
              </a:pPr>
              <a:endParaRPr lang="fa-IR">
                <a:latin typeface="+mn-lt"/>
                <a:cs typeface="+mn-cs"/>
              </a:endParaRPr>
            </a:p>
          </p:txBody>
        </p:sp>
        <p:sp>
          <p:nvSpPr>
            <p:cNvPr id="434203" name="AutoShape 27"/>
            <p:cNvSpPr>
              <a:spLocks noChangeArrowheads="1"/>
            </p:cNvSpPr>
            <p:nvPr/>
          </p:nvSpPr>
          <p:spPr bwMode="auto">
            <a:xfrm rot="571545">
              <a:off x="4367" y="2983"/>
              <a:ext cx="864" cy="144"/>
            </a:xfrm>
            <a:prstGeom prst="leftArrow">
              <a:avLst>
                <a:gd name="adj1" fmla="val 50000"/>
                <a:gd name="adj2" fmla="val 150000"/>
              </a:avLst>
            </a:prstGeom>
            <a:gradFill rotWithShape="0">
              <a:gsLst>
                <a:gs pos="0">
                  <a:schemeClr val="accent1"/>
                </a:gs>
                <a:gs pos="100000">
                  <a:schemeClr val="accent1">
                    <a:gamma/>
                    <a:tint val="29804"/>
                    <a:invGamma/>
                  </a:schemeClr>
                </a:gs>
              </a:gsLst>
              <a:lin ang="0" scaled="1"/>
            </a:gradFill>
            <a:ln w="9525">
              <a:noFill/>
              <a:miter lim="800000"/>
              <a:headEnd/>
              <a:tailEnd/>
            </a:ln>
            <a:effectLst/>
            <a:scene3d>
              <a:camera prst="legacyObliqueTopRight"/>
              <a:lightRig rig="legacyFlat3" dir="b"/>
            </a:scene3d>
            <a:sp3d extrusionH="227000" prstMaterial="legacyMatte">
              <a:bevelT w="13500" h="13500" prst="angle"/>
              <a:bevelB w="13500" h="13500" prst="angle"/>
              <a:extrusionClr>
                <a:schemeClr val="accent1"/>
              </a:extrusionClr>
            </a:sp3d>
          </p:spPr>
          <p:txBody>
            <a:bodyPr wrap="none" anchor="ctr">
              <a:flatTx/>
            </a:bodyPr>
            <a:lstStyle/>
            <a:p>
              <a:pPr fontAlgn="auto">
                <a:spcBef>
                  <a:spcPts val="0"/>
                </a:spcBef>
                <a:spcAft>
                  <a:spcPts val="0"/>
                </a:spcAft>
                <a:defRPr/>
              </a:pPr>
              <a:endParaRPr lang="fa-IR">
                <a:latin typeface="+mn-lt"/>
                <a:cs typeface="+mn-cs"/>
              </a:endParaRPr>
            </a:p>
          </p:txBody>
        </p:sp>
        <p:sp>
          <p:nvSpPr>
            <p:cNvPr id="434204" name="AutoShape 28"/>
            <p:cNvSpPr>
              <a:spLocks noChangeArrowheads="1"/>
            </p:cNvSpPr>
            <p:nvPr/>
          </p:nvSpPr>
          <p:spPr bwMode="auto">
            <a:xfrm rot="1769980">
              <a:off x="4224" y="3648"/>
              <a:ext cx="864" cy="144"/>
            </a:xfrm>
            <a:prstGeom prst="leftArrow">
              <a:avLst>
                <a:gd name="adj1" fmla="val 50000"/>
                <a:gd name="adj2" fmla="val 150000"/>
              </a:avLst>
            </a:prstGeom>
            <a:gradFill rotWithShape="0">
              <a:gsLst>
                <a:gs pos="0">
                  <a:schemeClr val="accent1"/>
                </a:gs>
                <a:gs pos="100000">
                  <a:schemeClr val="accent1">
                    <a:gamma/>
                    <a:tint val="29804"/>
                    <a:invGamma/>
                  </a:schemeClr>
                </a:gs>
              </a:gsLst>
              <a:lin ang="0" scaled="1"/>
            </a:gradFill>
            <a:ln w="9525">
              <a:noFill/>
              <a:miter lim="800000"/>
              <a:headEnd/>
              <a:tailEnd/>
            </a:ln>
            <a:effectLst/>
            <a:scene3d>
              <a:camera prst="legacyObliqueTopRight"/>
              <a:lightRig rig="legacyFlat3" dir="b"/>
            </a:scene3d>
            <a:sp3d extrusionH="227000" prstMaterial="legacyMatte">
              <a:bevelT w="13500" h="13500" prst="angle"/>
              <a:bevelB w="13500" h="13500" prst="angle"/>
              <a:extrusionClr>
                <a:schemeClr val="accent1"/>
              </a:extrusionClr>
            </a:sp3d>
          </p:spPr>
          <p:txBody>
            <a:bodyPr wrap="none" anchor="ctr">
              <a:flatTx/>
            </a:bodyPr>
            <a:lstStyle/>
            <a:p>
              <a:pPr fontAlgn="auto">
                <a:spcBef>
                  <a:spcPts val="0"/>
                </a:spcBef>
                <a:spcAft>
                  <a:spcPts val="0"/>
                </a:spcAft>
                <a:defRPr/>
              </a:pPr>
              <a:endParaRPr lang="fa-IR">
                <a:latin typeface="+mn-lt"/>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22917" y="903288"/>
            <a:ext cx="7112000" cy="4572000"/>
            <a:chOff x="912" y="720"/>
            <a:chExt cx="3360" cy="2880"/>
          </a:xfrm>
        </p:grpSpPr>
        <p:sp>
          <p:nvSpPr>
            <p:cNvPr id="49171" name="AutoShape 3" descr="Oak"/>
            <p:cNvSpPr>
              <a:spLocks noChangeArrowheads="1"/>
            </p:cNvSpPr>
            <p:nvPr/>
          </p:nvSpPr>
          <p:spPr bwMode="auto">
            <a:xfrm rot="16200000" flipV="1">
              <a:off x="-216" y="1848"/>
              <a:ext cx="2880" cy="624"/>
            </a:xfrm>
            <a:prstGeom prst="cube">
              <a:avLst>
                <a:gd name="adj" fmla="val 23079"/>
              </a:avLst>
            </a:prstGeom>
            <a:blipFill dpi="0" rotWithShape="0">
              <a:blip r:embed="rId3"/>
              <a:srcRect/>
              <a:tile tx="0" ty="0" sx="100000" sy="100000" flip="none" algn="tl"/>
            </a:blipFill>
            <a:ln w="9525">
              <a:solidFill>
                <a:srgbClr val="000000"/>
              </a:solidFill>
              <a:miter lim="800000"/>
              <a:headEnd/>
              <a:tailEnd/>
            </a:ln>
          </p:spPr>
          <p:txBody>
            <a:bodyPr wrap="none" anchor="ctr"/>
            <a:lstStyle/>
            <a:p>
              <a:endParaRPr lang="fa-IR">
                <a:latin typeface="Corbel" pitchFamily="34" charset="0"/>
                <a:cs typeface="Tahoma" pitchFamily="34" charset="0"/>
              </a:endParaRPr>
            </a:p>
          </p:txBody>
        </p:sp>
        <p:sp>
          <p:nvSpPr>
            <p:cNvPr id="49172" name="AutoShape 4" descr="Oak"/>
            <p:cNvSpPr>
              <a:spLocks noChangeArrowheads="1"/>
            </p:cNvSpPr>
            <p:nvPr/>
          </p:nvSpPr>
          <p:spPr bwMode="auto">
            <a:xfrm>
              <a:off x="1392" y="2976"/>
              <a:ext cx="2880" cy="624"/>
            </a:xfrm>
            <a:prstGeom prst="cube">
              <a:avLst>
                <a:gd name="adj" fmla="val 23079"/>
              </a:avLst>
            </a:prstGeom>
            <a:blipFill dpi="0" rotWithShape="0">
              <a:blip r:embed="rId3"/>
              <a:srcRect/>
              <a:tile tx="0" ty="0" sx="100000" sy="100000" flip="none" algn="tl"/>
            </a:blipFill>
            <a:ln w="9525">
              <a:solidFill>
                <a:srgbClr val="000000"/>
              </a:solidFill>
              <a:miter lim="800000"/>
              <a:headEnd/>
              <a:tailEnd/>
            </a:ln>
          </p:spPr>
          <p:txBody>
            <a:bodyPr wrap="none" anchor="ctr"/>
            <a:lstStyle/>
            <a:p>
              <a:endParaRPr lang="fa-IR">
                <a:latin typeface="Corbel" pitchFamily="34" charset="0"/>
                <a:cs typeface="Tahoma" pitchFamily="34" charset="0"/>
              </a:endParaRPr>
            </a:p>
          </p:txBody>
        </p:sp>
        <p:sp>
          <p:nvSpPr>
            <p:cNvPr id="49173" name="AutoShape 5" descr="Oak"/>
            <p:cNvSpPr>
              <a:spLocks noChangeArrowheads="1"/>
            </p:cNvSpPr>
            <p:nvPr/>
          </p:nvSpPr>
          <p:spPr bwMode="auto">
            <a:xfrm>
              <a:off x="1392" y="720"/>
              <a:ext cx="2880" cy="624"/>
            </a:xfrm>
            <a:prstGeom prst="cube">
              <a:avLst>
                <a:gd name="adj" fmla="val 23079"/>
              </a:avLst>
            </a:prstGeom>
            <a:blipFill dpi="0" rotWithShape="0">
              <a:blip r:embed="rId3"/>
              <a:srcRect/>
              <a:tile tx="0" ty="0" sx="100000" sy="100000" flip="none" algn="tl"/>
            </a:blipFill>
            <a:ln w="9525">
              <a:solidFill>
                <a:srgbClr val="000000"/>
              </a:solidFill>
              <a:miter lim="800000"/>
              <a:headEnd/>
              <a:tailEnd/>
            </a:ln>
          </p:spPr>
          <p:txBody>
            <a:bodyPr wrap="none" anchor="ctr"/>
            <a:lstStyle/>
            <a:p>
              <a:endParaRPr lang="fa-IR">
                <a:latin typeface="Corbel" pitchFamily="34" charset="0"/>
                <a:cs typeface="Tahoma" pitchFamily="34" charset="0"/>
              </a:endParaRPr>
            </a:p>
          </p:txBody>
        </p:sp>
      </p:grpSp>
      <p:sp>
        <p:nvSpPr>
          <p:cNvPr id="132102" name="AutoShape 6"/>
          <p:cNvSpPr>
            <a:spLocks noChangeArrowheads="1"/>
          </p:cNvSpPr>
          <p:nvPr/>
        </p:nvSpPr>
        <p:spPr bwMode="auto">
          <a:xfrm flipH="1" flipV="1">
            <a:off x="2643717" y="4713288"/>
            <a:ext cx="5384800" cy="762000"/>
          </a:xfrm>
          <a:custGeom>
            <a:avLst/>
            <a:gdLst>
              <a:gd name="T0" fmla="*/ 566329495 w 21600"/>
              <a:gd name="T1" fmla="*/ 0 h 21600"/>
              <a:gd name="T2" fmla="*/ 0 w 21600"/>
              <a:gd name="T3" fmla="*/ 13440833 h 21600"/>
              <a:gd name="T4" fmla="*/ 566329495 w 21600"/>
              <a:gd name="T5" fmla="*/ 26881666 h 21600"/>
              <a:gd name="T6" fmla="*/ 755105931 w 21600"/>
              <a:gd name="T7" fmla="*/ 1344083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000099"/>
              </a:gs>
              <a:gs pos="100000">
                <a:srgbClr val="FF0000"/>
              </a:gs>
            </a:gsLst>
            <a:lin ang="0" scaled="1"/>
          </a:gradFill>
          <a:ln w="9525">
            <a:solidFill>
              <a:srgbClr val="000000"/>
            </a:solidFill>
            <a:miter lim="800000"/>
            <a:headEnd/>
            <a:tailEnd/>
          </a:ln>
        </p:spPr>
        <p:txBody>
          <a:bodyPr wrap="none" anchor="ctr"/>
          <a:lstStyle/>
          <a:p>
            <a:endParaRPr lang="fa-IR">
              <a:latin typeface="Corbel" pitchFamily="34" charset="0"/>
              <a:cs typeface="Tahoma" pitchFamily="34" charset="0"/>
            </a:endParaRPr>
          </a:p>
        </p:txBody>
      </p:sp>
      <p:grpSp>
        <p:nvGrpSpPr>
          <p:cNvPr id="3" name="Group 7"/>
          <p:cNvGrpSpPr>
            <a:grpSpLocks/>
          </p:cNvGrpSpPr>
          <p:nvPr/>
        </p:nvGrpSpPr>
        <p:grpSpPr bwMode="auto">
          <a:xfrm rot="9524333">
            <a:off x="4777317" y="2122488"/>
            <a:ext cx="2743200" cy="2209800"/>
            <a:chOff x="1824" y="1104"/>
            <a:chExt cx="1296" cy="1392"/>
          </a:xfrm>
        </p:grpSpPr>
        <p:sp>
          <p:nvSpPr>
            <p:cNvPr id="49168" name="AutoShape 8"/>
            <p:cNvSpPr>
              <a:spLocks noChangeArrowheads="1"/>
            </p:cNvSpPr>
            <p:nvPr/>
          </p:nvSpPr>
          <p:spPr bwMode="auto">
            <a:xfrm rot="-2526709">
              <a:off x="2496" y="1104"/>
              <a:ext cx="624" cy="912"/>
            </a:xfrm>
            <a:prstGeom prst="lightningBolt">
              <a:avLst/>
            </a:prstGeom>
            <a:gradFill rotWithShape="0">
              <a:gsLst>
                <a:gs pos="0">
                  <a:srgbClr val="FFFF00"/>
                </a:gs>
                <a:gs pos="100000">
                  <a:srgbClr val="FF0000"/>
                </a:gs>
              </a:gsLst>
              <a:lin ang="2700000" scaled="1"/>
            </a:gradFill>
            <a:ln w="9525">
              <a:solidFill>
                <a:srgbClr val="000000"/>
              </a:solidFill>
              <a:miter lim="800000"/>
              <a:headEnd/>
              <a:tailEnd/>
            </a:ln>
          </p:spPr>
          <p:txBody>
            <a:bodyPr wrap="none" anchor="ctr"/>
            <a:lstStyle/>
            <a:p>
              <a:endParaRPr lang="fa-IR">
                <a:latin typeface="Corbel" pitchFamily="34" charset="0"/>
                <a:cs typeface="Tahoma" pitchFamily="34" charset="0"/>
              </a:endParaRPr>
            </a:p>
          </p:txBody>
        </p:sp>
        <p:sp>
          <p:nvSpPr>
            <p:cNvPr id="49169" name="AutoShape 9"/>
            <p:cNvSpPr>
              <a:spLocks noChangeArrowheads="1"/>
            </p:cNvSpPr>
            <p:nvPr/>
          </p:nvSpPr>
          <p:spPr bwMode="auto">
            <a:xfrm>
              <a:off x="2160" y="1392"/>
              <a:ext cx="624" cy="912"/>
            </a:xfrm>
            <a:prstGeom prst="lightningBolt">
              <a:avLst/>
            </a:prstGeom>
            <a:gradFill rotWithShape="0">
              <a:gsLst>
                <a:gs pos="0">
                  <a:srgbClr val="FFFF00"/>
                </a:gs>
                <a:gs pos="100000">
                  <a:srgbClr val="FF0000"/>
                </a:gs>
              </a:gsLst>
              <a:lin ang="2700000" scaled="1"/>
            </a:gradFill>
            <a:ln w="9525">
              <a:solidFill>
                <a:srgbClr val="000000"/>
              </a:solidFill>
              <a:miter lim="800000"/>
              <a:headEnd/>
              <a:tailEnd/>
            </a:ln>
          </p:spPr>
          <p:txBody>
            <a:bodyPr wrap="none" anchor="ctr"/>
            <a:lstStyle/>
            <a:p>
              <a:endParaRPr lang="fa-IR">
                <a:latin typeface="Corbel" pitchFamily="34" charset="0"/>
                <a:cs typeface="Tahoma" pitchFamily="34" charset="0"/>
              </a:endParaRPr>
            </a:p>
          </p:txBody>
        </p:sp>
        <p:sp>
          <p:nvSpPr>
            <p:cNvPr id="49170" name="AutoShape 10"/>
            <p:cNvSpPr>
              <a:spLocks noChangeArrowheads="1"/>
            </p:cNvSpPr>
            <p:nvPr/>
          </p:nvSpPr>
          <p:spPr bwMode="auto">
            <a:xfrm rot="1559465">
              <a:off x="1824" y="1584"/>
              <a:ext cx="624" cy="912"/>
            </a:xfrm>
            <a:prstGeom prst="lightningBolt">
              <a:avLst/>
            </a:prstGeom>
            <a:gradFill rotWithShape="0">
              <a:gsLst>
                <a:gs pos="0">
                  <a:srgbClr val="FFFF00"/>
                </a:gs>
                <a:gs pos="100000">
                  <a:srgbClr val="FF0000"/>
                </a:gs>
              </a:gsLst>
              <a:lin ang="2700000" scaled="1"/>
            </a:gradFill>
            <a:ln w="9525">
              <a:solidFill>
                <a:srgbClr val="000000"/>
              </a:solidFill>
              <a:miter lim="800000"/>
              <a:headEnd/>
              <a:tailEnd/>
            </a:ln>
          </p:spPr>
          <p:txBody>
            <a:bodyPr wrap="none" anchor="ctr"/>
            <a:lstStyle/>
            <a:p>
              <a:endParaRPr lang="fa-IR">
                <a:latin typeface="Corbel" pitchFamily="34" charset="0"/>
                <a:cs typeface="Tahoma" pitchFamily="34" charset="0"/>
              </a:endParaRPr>
            </a:p>
          </p:txBody>
        </p:sp>
      </p:grpSp>
      <p:pic>
        <p:nvPicPr>
          <p:cNvPr id="132107" name="Picture 11"/>
          <p:cNvPicPr>
            <a:picLocks noChangeArrowheads="1"/>
          </p:cNvPicPr>
          <p:nvPr/>
        </p:nvPicPr>
        <p:blipFill>
          <a:blip r:embed="rId4"/>
          <a:srcRect/>
          <a:stretch>
            <a:fillRect/>
          </a:stretch>
        </p:blipFill>
        <p:spPr bwMode="auto">
          <a:xfrm>
            <a:off x="6301317" y="2046289"/>
            <a:ext cx="2032000" cy="2649537"/>
          </a:xfrm>
          <a:prstGeom prst="rect">
            <a:avLst/>
          </a:prstGeom>
          <a:noFill/>
          <a:ln w="9525">
            <a:noFill/>
            <a:miter lim="800000"/>
            <a:headEnd/>
            <a:tailEnd/>
          </a:ln>
        </p:spPr>
      </p:pic>
      <p:grpSp>
        <p:nvGrpSpPr>
          <p:cNvPr id="4" name="Group 12"/>
          <p:cNvGrpSpPr>
            <a:grpSpLocks/>
          </p:cNvGrpSpPr>
          <p:nvPr/>
        </p:nvGrpSpPr>
        <p:grpSpPr bwMode="auto">
          <a:xfrm>
            <a:off x="7825319" y="3768726"/>
            <a:ext cx="3113617" cy="1096963"/>
            <a:chOff x="3984" y="2525"/>
            <a:chExt cx="1471" cy="691"/>
          </a:xfrm>
        </p:grpSpPr>
        <p:sp>
          <p:nvSpPr>
            <p:cNvPr id="49166" name="AutoShape 13"/>
            <p:cNvSpPr>
              <a:spLocks noChangeArrowheads="1"/>
            </p:cNvSpPr>
            <p:nvPr/>
          </p:nvSpPr>
          <p:spPr bwMode="auto">
            <a:xfrm flipH="1">
              <a:off x="3984" y="2880"/>
              <a:ext cx="1104" cy="336"/>
            </a:xfrm>
            <a:prstGeom prst="curvedUpArrow">
              <a:avLst>
                <a:gd name="adj1" fmla="val 65714"/>
                <a:gd name="adj2" fmla="val 131429"/>
                <a:gd name="adj3" fmla="val 33333"/>
              </a:avLst>
            </a:prstGeom>
            <a:solidFill>
              <a:schemeClr val="folHlink"/>
            </a:solidFill>
            <a:ln w="9525">
              <a:solidFill>
                <a:srgbClr val="000000"/>
              </a:solidFill>
              <a:miter lim="800000"/>
              <a:headEnd/>
              <a:tailEnd/>
            </a:ln>
          </p:spPr>
          <p:txBody>
            <a:bodyPr wrap="none" anchor="ctr"/>
            <a:lstStyle/>
            <a:p>
              <a:endParaRPr lang="fa-IR">
                <a:latin typeface="Corbel" pitchFamily="34" charset="0"/>
                <a:cs typeface="Tahoma" pitchFamily="34" charset="0"/>
              </a:endParaRPr>
            </a:p>
          </p:txBody>
        </p:sp>
        <p:sp>
          <p:nvSpPr>
            <p:cNvPr id="49167" name="Text Box 14"/>
            <p:cNvSpPr txBox="1">
              <a:spLocks noChangeArrowheads="1"/>
            </p:cNvSpPr>
            <p:nvPr/>
          </p:nvSpPr>
          <p:spPr bwMode="auto">
            <a:xfrm>
              <a:off x="4378" y="2525"/>
              <a:ext cx="1077" cy="368"/>
            </a:xfrm>
            <a:prstGeom prst="rect">
              <a:avLst/>
            </a:prstGeom>
            <a:noFill/>
            <a:ln w="9525">
              <a:noFill/>
              <a:miter lim="800000"/>
              <a:headEnd/>
              <a:tailEnd/>
            </a:ln>
          </p:spPr>
          <p:txBody>
            <a:bodyPr wrap="none">
              <a:spAutoFit/>
            </a:bodyPr>
            <a:lstStyle/>
            <a:p>
              <a:pPr algn="ctr" eaLnBrk="0" hangingPunct="0"/>
              <a:r>
                <a:rPr lang="fa-IR" sz="3200" b="1">
                  <a:solidFill>
                    <a:srgbClr val="000099"/>
                  </a:solidFill>
                  <a:latin typeface="Arial Black" pitchFamily="34" charset="0"/>
                  <a:cs typeface="Tahoma" pitchFamily="34" charset="0"/>
                </a:rPr>
                <a:t>هوای خنک</a:t>
              </a:r>
              <a:endParaRPr lang="en-GB">
                <a:solidFill>
                  <a:srgbClr val="000099"/>
                </a:solidFill>
                <a:latin typeface="Times New Roman" pitchFamily="18" charset="0"/>
                <a:cs typeface="Tahoma" pitchFamily="34" charset="0"/>
              </a:endParaRPr>
            </a:p>
          </p:txBody>
        </p:sp>
      </p:grpSp>
      <p:grpSp>
        <p:nvGrpSpPr>
          <p:cNvPr id="5" name="Group 15"/>
          <p:cNvGrpSpPr>
            <a:grpSpLocks/>
          </p:cNvGrpSpPr>
          <p:nvPr/>
        </p:nvGrpSpPr>
        <p:grpSpPr bwMode="auto">
          <a:xfrm>
            <a:off x="7520516" y="1893889"/>
            <a:ext cx="3119966" cy="1106487"/>
            <a:chOff x="3840" y="1344"/>
            <a:chExt cx="1474" cy="697"/>
          </a:xfrm>
        </p:grpSpPr>
        <p:sp>
          <p:nvSpPr>
            <p:cNvPr id="49164" name="AutoShape 16"/>
            <p:cNvSpPr>
              <a:spLocks noChangeArrowheads="1"/>
            </p:cNvSpPr>
            <p:nvPr/>
          </p:nvSpPr>
          <p:spPr bwMode="auto">
            <a:xfrm flipV="1">
              <a:off x="3840" y="1344"/>
              <a:ext cx="1104" cy="336"/>
            </a:xfrm>
            <a:prstGeom prst="curvedUpArrow">
              <a:avLst>
                <a:gd name="adj1" fmla="val 65714"/>
                <a:gd name="adj2" fmla="val 131429"/>
                <a:gd name="adj3" fmla="val 33333"/>
              </a:avLst>
            </a:prstGeom>
            <a:solidFill>
              <a:srgbClr val="FF0000"/>
            </a:solidFill>
            <a:ln w="9525">
              <a:solidFill>
                <a:srgbClr val="000000"/>
              </a:solidFill>
              <a:miter lim="800000"/>
              <a:headEnd/>
              <a:tailEnd/>
            </a:ln>
          </p:spPr>
          <p:txBody>
            <a:bodyPr wrap="none" anchor="ctr"/>
            <a:lstStyle/>
            <a:p>
              <a:endParaRPr lang="fa-IR">
                <a:latin typeface="Corbel" pitchFamily="34" charset="0"/>
                <a:cs typeface="Tahoma" pitchFamily="34" charset="0"/>
              </a:endParaRPr>
            </a:p>
          </p:txBody>
        </p:sp>
        <p:sp>
          <p:nvSpPr>
            <p:cNvPr id="49165" name="Text Box 17"/>
            <p:cNvSpPr txBox="1">
              <a:spLocks noChangeArrowheads="1"/>
            </p:cNvSpPr>
            <p:nvPr/>
          </p:nvSpPr>
          <p:spPr bwMode="auto">
            <a:xfrm>
              <a:off x="4445" y="1673"/>
              <a:ext cx="869" cy="368"/>
            </a:xfrm>
            <a:prstGeom prst="rect">
              <a:avLst/>
            </a:prstGeom>
            <a:noFill/>
            <a:ln w="9525">
              <a:noFill/>
              <a:miter lim="800000"/>
              <a:headEnd/>
              <a:tailEnd/>
            </a:ln>
          </p:spPr>
          <p:txBody>
            <a:bodyPr wrap="none">
              <a:spAutoFit/>
            </a:bodyPr>
            <a:lstStyle/>
            <a:p>
              <a:pPr algn="ctr" eaLnBrk="0" hangingPunct="0"/>
              <a:r>
                <a:rPr lang="fa-IR" sz="3200">
                  <a:latin typeface="Arial Black" pitchFamily="34" charset="0"/>
                  <a:cs typeface="Tahoma" pitchFamily="34" charset="0"/>
                </a:rPr>
                <a:t>هوای گرم</a:t>
              </a:r>
              <a:endParaRPr lang="en-GB">
                <a:latin typeface="Times New Roman" pitchFamily="18" charset="0"/>
                <a:cs typeface="Tahoma" pitchFamily="34" charset="0"/>
              </a:endParaRPr>
            </a:p>
          </p:txBody>
        </p:sp>
      </p:grpSp>
      <p:sp>
        <p:nvSpPr>
          <p:cNvPr id="49160" name="Rectangle 18"/>
          <p:cNvSpPr>
            <a:spLocks noChangeArrowheads="1"/>
          </p:cNvSpPr>
          <p:nvPr/>
        </p:nvSpPr>
        <p:spPr bwMode="auto">
          <a:xfrm>
            <a:off x="-65617" y="-239713"/>
            <a:ext cx="12192001" cy="1182688"/>
          </a:xfrm>
          <a:prstGeom prst="rect">
            <a:avLst/>
          </a:prstGeom>
          <a:noFill/>
          <a:ln w="9525">
            <a:noFill/>
            <a:miter lim="800000"/>
            <a:headEnd/>
            <a:tailEnd/>
          </a:ln>
        </p:spPr>
        <p:txBody>
          <a:bodyPr wrap="none" anchor="ctr"/>
          <a:lstStyle/>
          <a:p>
            <a:pPr algn="ctr" eaLnBrk="0" hangingPunct="0"/>
            <a:r>
              <a:rPr lang="fa-IR" sz="4400" b="1">
                <a:solidFill>
                  <a:srgbClr val="FF0000"/>
                </a:solidFill>
                <a:latin typeface="Corbel" pitchFamily="34" charset="0"/>
                <a:cs typeface="Tahoma" pitchFamily="34" charset="0"/>
              </a:rPr>
              <a:t>انتقال حرارت</a:t>
            </a:r>
            <a:endParaRPr lang="en-GB" sz="3200" b="1">
              <a:solidFill>
                <a:srgbClr val="FF0000"/>
              </a:solidFill>
              <a:latin typeface="Corbel" pitchFamily="34" charset="0"/>
              <a:cs typeface="Tahoma" pitchFamily="34" charset="0"/>
            </a:endParaRPr>
          </a:p>
        </p:txBody>
      </p:sp>
      <p:sp>
        <p:nvSpPr>
          <p:cNvPr id="132115" name="Rectangle 19"/>
          <p:cNvSpPr>
            <a:spLocks noChangeArrowheads="1"/>
          </p:cNvSpPr>
          <p:nvPr/>
        </p:nvSpPr>
        <p:spPr bwMode="auto">
          <a:xfrm>
            <a:off x="2508251" y="1720851"/>
            <a:ext cx="3579283" cy="1096963"/>
          </a:xfrm>
          <a:prstGeom prst="rect">
            <a:avLst/>
          </a:prstGeom>
          <a:noFill/>
          <a:ln w="9525">
            <a:noFill/>
            <a:miter lim="800000"/>
            <a:headEnd/>
            <a:tailEnd/>
          </a:ln>
          <a:effectLst/>
        </p:spPr>
        <p:txBody>
          <a:bodyPr wrap="none" anchor="ctr"/>
          <a:lstStyle/>
          <a:p>
            <a:pPr eaLnBrk="0" fontAlgn="auto" hangingPunct="0">
              <a:spcBef>
                <a:spcPts val="0"/>
              </a:spcBef>
              <a:spcAft>
                <a:spcPts val="0"/>
              </a:spcAft>
              <a:defRPr/>
            </a:pPr>
            <a:r>
              <a:rPr lang="fa-IR" sz="4000" dirty="0">
                <a:solidFill>
                  <a:srgbClr val="FF6600"/>
                </a:solidFill>
                <a:effectLst>
                  <a:outerShdw blurRad="38100" dist="38100" dir="2700000" algn="tl">
                    <a:srgbClr val="C0C0C0"/>
                  </a:outerShdw>
                </a:effectLst>
                <a:latin typeface="Arial Black" pitchFamily="34" charset="0"/>
                <a:cs typeface="+mn-cs"/>
              </a:rPr>
              <a:t>تشعشع</a:t>
            </a:r>
            <a:endParaRPr lang="en-GB" sz="4000" dirty="0">
              <a:solidFill>
                <a:srgbClr val="FF6600"/>
              </a:solidFill>
              <a:effectLst>
                <a:outerShdw blurRad="38100" dist="38100" dir="2700000" algn="tl">
                  <a:srgbClr val="C0C0C0"/>
                </a:outerShdw>
              </a:effectLst>
              <a:latin typeface="Arial Black" pitchFamily="34" charset="0"/>
              <a:cs typeface="+mn-cs"/>
            </a:endParaRPr>
          </a:p>
        </p:txBody>
      </p:sp>
      <p:sp>
        <p:nvSpPr>
          <p:cNvPr id="132116" name="Rectangle 20"/>
          <p:cNvSpPr>
            <a:spLocks noChangeArrowheads="1"/>
          </p:cNvSpPr>
          <p:nvPr/>
        </p:nvSpPr>
        <p:spPr bwMode="auto">
          <a:xfrm>
            <a:off x="7215717" y="3036888"/>
            <a:ext cx="4368800" cy="692150"/>
          </a:xfrm>
          <a:prstGeom prst="rect">
            <a:avLst/>
          </a:prstGeom>
          <a:noFill/>
          <a:ln w="9525">
            <a:noFill/>
            <a:miter lim="800000"/>
            <a:headEnd/>
            <a:tailEnd/>
          </a:ln>
          <a:effectLst/>
        </p:spPr>
        <p:txBody>
          <a:bodyPr wrap="none" anchor="ctr"/>
          <a:lstStyle/>
          <a:p>
            <a:pPr eaLnBrk="0" fontAlgn="auto" hangingPunct="0">
              <a:spcBef>
                <a:spcPts val="0"/>
              </a:spcBef>
              <a:spcAft>
                <a:spcPts val="0"/>
              </a:spcAft>
              <a:defRPr/>
            </a:pPr>
            <a:r>
              <a:rPr lang="fa-IR" sz="4000" dirty="0">
                <a:solidFill>
                  <a:srgbClr val="FF6600"/>
                </a:solidFill>
                <a:effectLst>
                  <a:outerShdw blurRad="38100" dist="38100" dir="2700000" algn="tl">
                    <a:srgbClr val="C0C0C0"/>
                  </a:outerShdw>
                </a:effectLst>
                <a:latin typeface="Arial Black" pitchFamily="34" charset="0"/>
                <a:cs typeface="+mn-cs"/>
              </a:rPr>
              <a:t>جابجائی</a:t>
            </a:r>
            <a:endParaRPr lang="en-GB" sz="3200" dirty="0">
              <a:solidFill>
                <a:srgbClr val="FF6600"/>
              </a:solidFill>
              <a:effectLst>
                <a:outerShdw blurRad="38100" dist="38100" dir="2700000" algn="tl">
                  <a:srgbClr val="C0C0C0"/>
                </a:outerShdw>
              </a:effectLst>
              <a:latin typeface="Arial Black" pitchFamily="34" charset="0"/>
              <a:cs typeface="+mn-cs"/>
            </a:endParaRPr>
          </a:p>
        </p:txBody>
      </p:sp>
      <p:sp>
        <p:nvSpPr>
          <p:cNvPr id="132117" name="Rectangle 21"/>
          <p:cNvSpPr>
            <a:spLocks noChangeArrowheads="1"/>
          </p:cNvSpPr>
          <p:nvPr/>
        </p:nvSpPr>
        <p:spPr bwMode="auto">
          <a:xfrm>
            <a:off x="4167717" y="5475288"/>
            <a:ext cx="4470400" cy="685800"/>
          </a:xfrm>
          <a:prstGeom prst="rect">
            <a:avLst/>
          </a:prstGeom>
          <a:noFill/>
          <a:ln w="9525">
            <a:noFill/>
            <a:miter lim="800000"/>
            <a:headEnd/>
            <a:tailEnd/>
          </a:ln>
          <a:effectLst/>
        </p:spPr>
        <p:txBody>
          <a:bodyPr wrap="none" anchor="ctr"/>
          <a:lstStyle/>
          <a:p>
            <a:pPr eaLnBrk="0" fontAlgn="auto" hangingPunct="0">
              <a:spcBef>
                <a:spcPts val="0"/>
              </a:spcBef>
              <a:spcAft>
                <a:spcPts val="0"/>
              </a:spcAft>
              <a:defRPr/>
            </a:pPr>
            <a:r>
              <a:rPr lang="fa-IR" sz="4000" dirty="0">
                <a:solidFill>
                  <a:srgbClr val="FF6600"/>
                </a:solidFill>
                <a:effectLst>
                  <a:outerShdw blurRad="38100" dist="38100" dir="2700000" algn="tl">
                    <a:srgbClr val="C0C0C0"/>
                  </a:outerShdw>
                </a:effectLst>
                <a:latin typeface="Arial Black" pitchFamily="34" charset="0"/>
                <a:cs typeface="+mn-cs"/>
              </a:rPr>
              <a:t>هدایت</a:t>
            </a:r>
            <a:endParaRPr lang="en-GB" sz="4000" dirty="0">
              <a:solidFill>
                <a:srgbClr val="FF6600"/>
              </a:solidFill>
              <a:effectLst>
                <a:outerShdw blurRad="38100" dist="38100" dir="2700000" algn="tl">
                  <a:srgbClr val="C0C0C0"/>
                </a:outerShdw>
              </a:effectLst>
              <a:latin typeface="Arial Black" pitchFamily="34" charset="0"/>
              <a:cs typeface="+mn-cs"/>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132107"/>
                                        </p:tgtEl>
                                        <p:attrNameLst>
                                          <p:attrName>style.visibility</p:attrName>
                                        </p:attrNameLst>
                                      </p:cBhvr>
                                      <p:to>
                                        <p:strVal val="visible"/>
                                      </p:to>
                                    </p:set>
                                    <p:anim calcmode="lin" valueType="num">
                                      <p:cBhvr>
                                        <p:cTn id="7" dur="500" fill="hold"/>
                                        <p:tgtEl>
                                          <p:spTgt spid="132107"/>
                                        </p:tgtEl>
                                        <p:attrNameLst>
                                          <p:attrName>ppt_w</p:attrName>
                                        </p:attrNameLst>
                                      </p:cBhvr>
                                      <p:tavLst>
                                        <p:tav tm="0">
                                          <p:val>
                                            <p:strVal val="(6*min(max(#ppt_w*#ppt_h,.3),1)-7.4)/-.7*#ppt_w"/>
                                          </p:val>
                                        </p:tav>
                                        <p:tav tm="100000">
                                          <p:val>
                                            <p:strVal val="#ppt_w"/>
                                          </p:val>
                                        </p:tav>
                                      </p:tavLst>
                                    </p:anim>
                                    <p:anim calcmode="lin" valueType="num">
                                      <p:cBhvr>
                                        <p:cTn id="8" dur="500" fill="hold"/>
                                        <p:tgtEl>
                                          <p:spTgt spid="132107"/>
                                        </p:tgtEl>
                                        <p:attrNameLst>
                                          <p:attrName>ppt_h</p:attrName>
                                        </p:attrNameLst>
                                      </p:cBhvr>
                                      <p:tavLst>
                                        <p:tav tm="0">
                                          <p:val>
                                            <p:strVal val="(6*min(max(#ppt_w*#ppt_h,.3),1)-7.4)/-.7*#ppt_h"/>
                                          </p:val>
                                        </p:tav>
                                        <p:tav tm="100000">
                                          <p:val>
                                            <p:strVal val="#ppt_h"/>
                                          </p:val>
                                        </p:tav>
                                      </p:tavLst>
                                    </p:anim>
                                    <p:anim calcmode="lin" valueType="num">
                                      <p:cBhvr>
                                        <p:cTn id="9" dur="500" fill="hold"/>
                                        <p:tgtEl>
                                          <p:spTgt spid="132107"/>
                                        </p:tgtEl>
                                        <p:attrNameLst>
                                          <p:attrName>ppt_x</p:attrName>
                                        </p:attrNameLst>
                                      </p:cBhvr>
                                      <p:tavLst>
                                        <p:tav tm="0">
                                          <p:val>
                                            <p:fltVal val="0.5"/>
                                          </p:val>
                                        </p:tav>
                                        <p:tav tm="100000">
                                          <p:val>
                                            <p:strVal val="#ppt_x"/>
                                          </p:val>
                                        </p:tav>
                                      </p:tavLst>
                                    </p:anim>
                                    <p:anim calcmode="lin" valueType="num">
                                      <p:cBhvr>
                                        <p:cTn id="10" dur="500" fill="hold"/>
                                        <p:tgtEl>
                                          <p:spTgt spid="132107"/>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2117"/>
                                        </p:tgtEl>
                                        <p:attrNameLst>
                                          <p:attrName>style.visibility</p:attrName>
                                        </p:attrNameLst>
                                      </p:cBhvr>
                                      <p:to>
                                        <p:strVal val="visible"/>
                                      </p:to>
                                    </p:se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132102"/>
                                        </p:tgtEl>
                                        <p:attrNameLst>
                                          <p:attrName>style.visibility</p:attrName>
                                        </p:attrNameLst>
                                      </p:cBhvr>
                                      <p:to>
                                        <p:strVal val="visible"/>
                                      </p:to>
                                    </p:set>
                                    <p:animEffect transition="in" filter="wipe(right)">
                                      <p:cBhvr>
                                        <p:cTn id="18" dur="500"/>
                                        <p:tgtEl>
                                          <p:spTgt spid="13210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32116"/>
                                        </p:tgtEl>
                                        <p:attrNameLst>
                                          <p:attrName>style.visibility</p:attrName>
                                        </p:attrNameLst>
                                      </p:cBhvr>
                                      <p:to>
                                        <p:strVal val="visible"/>
                                      </p:to>
                                    </p:set>
                                    <p:anim calcmode="lin" valueType="num">
                                      <p:cBhvr additive="base">
                                        <p:cTn id="23" dur="500" fill="hold"/>
                                        <p:tgtEl>
                                          <p:spTgt spid="132116"/>
                                        </p:tgtEl>
                                        <p:attrNameLst>
                                          <p:attrName>ppt_x</p:attrName>
                                        </p:attrNameLst>
                                      </p:cBhvr>
                                      <p:tavLst>
                                        <p:tav tm="0">
                                          <p:val>
                                            <p:strVal val="1+#ppt_w/2"/>
                                          </p:val>
                                        </p:tav>
                                        <p:tav tm="100000">
                                          <p:val>
                                            <p:strVal val="#ppt_x"/>
                                          </p:val>
                                        </p:tav>
                                      </p:tavLst>
                                    </p:anim>
                                    <p:anim calcmode="lin" valueType="num">
                                      <p:cBhvr additive="base">
                                        <p:cTn id="24" dur="500" fill="hold"/>
                                        <p:tgtEl>
                                          <p:spTgt spid="132116"/>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 presetClass="entr" presetSubtype="0" fill="hold" nodeType="afterEffect">
                                  <p:stCondLst>
                                    <p:cond delay="500"/>
                                  </p:stCondLst>
                                  <p:childTnLst>
                                    <p:set>
                                      <p:cBhvr>
                                        <p:cTn id="27" dur="1" fill="hold">
                                          <p:stCondLst>
                                            <p:cond delay="499"/>
                                          </p:stCondLst>
                                        </p:cTn>
                                        <p:tgtEl>
                                          <p:spTgt spid="5"/>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nodeType="afterEffect">
                                  <p:stCondLst>
                                    <p:cond delay="500"/>
                                  </p:stCondLst>
                                  <p:childTnLst>
                                    <p:set>
                                      <p:cBhvr>
                                        <p:cTn id="30" dur="1" fill="hold">
                                          <p:stCondLst>
                                            <p:cond delay="499"/>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2115"/>
                                        </p:tgtEl>
                                        <p:attrNameLst>
                                          <p:attrName>style.visibility</p:attrName>
                                        </p:attrNameLst>
                                      </p:cBhvr>
                                      <p:to>
                                        <p:strVal val="visible"/>
                                      </p:to>
                                    </p:set>
                                  </p:childTnLst>
                                </p:cTn>
                              </p:par>
                            </p:childTnLst>
                          </p:cTn>
                        </p:par>
                        <p:par>
                          <p:cTn id="35" fill="hold">
                            <p:stCondLst>
                              <p:cond delay="500"/>
                            </p:stCondLst>
                            <p:childTnLst>
                              <p:par>
                                <p:cTn id="36" presetID="17" presetClass="entr" presetSubtype="2"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ppt_x</p:attrName>
                                        </p:attrNameLst>
                                      </p:cBhvr>
                                      <p:tavLst>
                                        <p:tav tm="0">
                                          <p:val>
                                            <p:strVal val="#ppt_x+#ppt_w/2"/>
                                          </p:val>
                                        </p:tav>
                                        <p:tav tm="100000">
                                          <p:val>
                                            <p:strVal val="#ppt_x"/>
                                          </p:val>
                                        </p:tav>
                                      </p:tavLst>
                                    </p:anim>
                                    <p:anim calcmode="lin" valueType="num">
                                      <p:cBhvr>
                                        <p:cTn id="39" dur="500" fill="hold"/>
                                        <p:tgtEl>
                                          <p:spTgt spid="3"/>
                                        </p:tgtEl>
                                        <p:attrNameLst>
                                          <p:attrName>ppt_y</p:attrName>
                                        </p:attrNameLst>
                                      </p:cBhvr>
                                      <p:tavLst>
                                        <p:tav tm="0">
                                          <p:val>
                                            <p:strVal val="#ppt_y"/>
                                          </p:val>
                                        </p:tav>
                                        <p:tav tm="100000">
                                          <p:val>
                                            <p:strVal val="#ppt_y"/>
                                          </p:val>
                                        </p:tav>
                                      </p:tavLst>
                                    </p:anim>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2" grpId="0" animBg="1"/>
      <p:bldP spid="132115" grpId="0" autoUpdateAnimBg="0"/>
      <p:bldP spid="132116" grpId="0" autoUpdateAnimBg="0"/>
      <p:bldP spid="13211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918" y="512764"/>
            <a:ext cx="10875433" cy="776287"/>
          </a:xfrm>
        </p:spPr>
        <p:txBody>
          <a:bodyPr>
            <a:normAutofit fontScale="90000"/>
          </a:bodyPr>
          <a:lstStyle/>
          <a:p>
            <a:pPr algn="ctr" eaLnBrk="1" fontAlgn="auto" hangingPunct="1">
              <a:spcAft>
                <a:spcPts val="0"/>
              </a:spcAft>
              <a:defRPr/>
            </a:pPr>
            <a:r>
              <a:rPr lang="fa-IR" b="1" dirty="0" smtClean="0">
                <a:solidFill>
                  <a:srgbClr val="FF0000"/>
                </a:solidFill>
              </a:rPr>
              <a:t>قانون مربع معکوس</a:t>
            </a:r>
            <a:endParaRPr lang="fa-IR" b="1" dirty="0">
              <a:solidFill>
                <a:srgbClr val="FF0000"/>
              </a:solidFill>
            </a:endParaRPr>
          </a:p>
        </p:txBody>
      </p:sp>
      <p:sp>
        <p:nvSpPr>
          <p:cNvPr id="6" name="Text Placeholder 5"/>
          <p:cNvSpPr>
            <a:spLocks noGrp="1"/>
          </p:cNvSpPr>
          <p:nvPr>
            <p:ph type="body" idx="1"/>
          </p:nvPr>
        </p:nvSpPr>
        <p:spPr>
          <a:xfrm>
            <a:off x="941918" y="1350963"/>
            <a:ext cx="7624233" cy="977900"/>
          </a:xfrm>
        </p:spPr>
        <p:txBody>
          <a:bodyPr>
            <a:normAutofit/>
          </a:bodyPr>
          <a:lstStyle/>
          <a:p>
            <a:pPr eaLnBrk="1" fontAlgn="auto" hangingPunct="1">
              <a:spcAft>
                <a:spcPts val="0"/>
              </a:spcAft>
              <a:buFont typeface="Wingdings"/>
              <a:buNone/>
              <a:defRPr/>
            </a:pPr>
            <a:endParaRPr lang="fa-IR"/>
          </a:p>
        </p:txBody>
      </p:sp>
      <p:pic>
        <p:nvPicPr>
          <p:cNvPr id="48132" name="Picture 2" descr="Z7"/>
          <p:cNvPicPr>
            <a:picLocks noChangeAspect="1" noChangeArrowheads="1"/>
          </p:cNvPicPr>
          <p:nvPr/>
        </p:nvPicPr>
        <p:blipFill>
          <a:blip r:embed="rId3"/>
          <a:srcRect/>
          <a:stretch>
            <a:fillRect/>
          </a:stretch>
        </p:blipFill>
        <p:spPr bwMode="auto">
          <a:xfrm>
            <a:off x="1047751" y="1214438"/>
            <a:ext cx="106172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rrowheads="1"/>
          </p:cNvPicPr>
          <p:nvPr>
            <p:ph idx="1"/>
          </p:nvPr>
        </p:nvPicPr>
        <p:blipFill>
          <a:blip r:embed="rId2"/>
          <a:srcRect/>
          <a:stretch>
            <a:fillRect/>
          </a:stretch>
        </p:blipFill>
        <p:spPr bwMode="auto">
          <a:xfrm>
            <a:off x="849745" y="360218"/>
            <a:ext cx="10640291" cy="6220692"/>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0" y="365125"/>
            <a:ext cx="10515600" cy="1325563"/>
          </a:xfrm>
        </p:spPr>
        <p:txBody>
          <a:bodyPr/>
          <a:lstStyle/>
          <a:p>
            <a:pPr algn="ctr" eaLnBrk="1" hangingPunct="1"/>
            <a:r>
              <a:rPr lang="en-US" dirty="0" smtClean="0">
                <a:latin typeface="Arial" pitchFamily="34" charset="0"/>
              </a:rPr>
              <a:t>Neutral Plane</a:t>
            </a:r>
          </a:p>
        </p:txBody>
      </p:sp>
      <p:sp>
        <p:nvSpPr>
          <p:cNvPr id="96259" name="Rectangle 10"/>
          <p:cNvSpPr>
            <a:spLocks noChangeArrowheads="1"/>
          </p:cNvSpPr>
          <p:nvPr/>
        </p:nvSpPr>
        <p:spPr bwMode="auto">
          <a:xfrm>
            <a:off x="609600" y="1676400"/>
            <a:ext cx="10871200" cy="1524000"/>
          </a:xfrm>
          <a:prstGeom prst="rect">
            <a:avLst/>
          </a:prstGeom>
          <a:solidFill>
            <a:srgbClr val="525252"/>
          </a:solidFill>
          <a:ln w="9525">
            <a:solidFill>
              <a:srgbClr val="525252"/>
            </a:solidFill>
            <a:miter lim="800000"/>
            <a:headEnd/>
            <a:tailEnd/>
          </a:ln>
        </p:spPr>
        <p:txBody>
          <a:bodyPr wrap="none" anchor="ctr"/>
          <a:lstStyle/>
          <a:p>
            <a:endParaRPr lang="fa-IR">
              <a:solidFill>
                <a:srgbClr val="000000"/>
              </a:solidFill>
              <a:latin typeface="Calibri" pitchFamily="34" charset="0"/>
            </a:endParaRPr>
          </a:p>
        </p:txBody>
      </p:sp>
      <p:sp>
        <p:nvSpPr>
          <p:cNvPr id="96260" name="Rectangle 11"/>
          <p:cNvSpPr>
            <a:spLocks noChangeArrowheads="1"/>
          </p:cNvSpPr>
          <p:nvPr/>
        </p:nvSpPr>
        <p:spPr bwMode="auto">
          <a:xfrm>
            <a:off x="609600" y="3200400"/>
            <a:ext cx="10871200" cy="1981200"/>
          </a:xfrm>
          <a:prstGeom prst="rect">
            <a:avLst/>
          </a:prstGeom>
          <a:solidFill>
            <a:srgbClr val="442FE1"/>
          </a:solidFill>
          <a:ln w="9525">
            <a:solidFill>
              <a:schemeClr val="tx1"/>
            </a:solidFill>
            <a:miter lim="800000"/>
            <a:headEnd/>
            <a:tailEnd/>
          </a:ln>
        </p:spPr>
        <p:txBody>
          <a:bodyPr wrap="none" anchor="ctr"/>
          <a:lstStyle/>
          <a:p>
            <a:endParaRPr lang="fa-IR">
              <a:solidFill>
                <a:srgbClr val="000000"/>
              </a:solidFill>
              <a:latin typeface="Calibri" pitchFamily="34" charset="0"/>
            </a:endParaRPr>
          </a:p>
        </p:txBody>
      </p:sp>
      <p:pic>
        <p:nvPicPr>
          <p:cNvPr id="96261" name="Picture 13" descr="MCj04348160000[1]"/>
          <p:cNvPicPr>
            <a:picLocks noChangeAspect="1" noChangeArrowheads="1"/>
          </p:cNvPicPr>
          <p:nvPr/>
        </p:nvPicPr>
        <p:blipFill>
          <a:blip r:embed="rId3"/>
          <a:srcRect/>
          <a:stretch>
            <a:fillRect/>
          </a:stretch>
        </p:blipFill>
        <p:spPr bwMode="auto">
          <a:xfrm>
            <a:off x="9903885" y="3429000"/>
            <a:ext cx="1576916" cy="1676400"/>
          </a:xfrm>
          <a:prstGeom prst="rect">
            <a:avLst/>
          </a:prstGeom>
          <a:noFill/>
          <a:ln w="9525">
            <a:noFill/>
            <a:miter lim="800000"/>
            <a:headEnd/>
            <a:tailEnd/>
          </a:ln>
        </p:spPr>
      </p:pic>
      <p:sp>
        <p:nvSpPr>
          <p:cNvPr id="96262" name="AutoShape 33"/>
          <p:cNvSpPr>
            <a:spLocks noChangeArrowheads="1"/>
          </p:cNvSpPr>
          <p:nvPr/>
        </p:nvSpPr>
        <p:spPr bwMode="auto">
          <a:xfrm>
            <a:off x="2641600" y="3352800"/>
            <a:ext cx="2844800" cy="533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fa-IR"/>
          </a:p>
        </p:txBody>
      </p:sp>
      <p:sp>
        <p:nvSpPr>
          <p:cNvPr id="96263" name="AutoShape 35"/>
          <p:cNvSpPr>
            <a:spLocks noChangeArrowheads="1"/>
          </p:cNvSpPr>
          <p:nvPr/>
        </p:nvSpPr>
        <p:spPr bwMode="auto">
          <a:xfrm>
            <a:off x="1016000" y="4038600"/>
            <a:ext cx="31496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fa-IR"/>
          </a:p>
        </p:txBody>
      </p:sp>
      <p:sp>
        <p:nvSpPr>
          <p:cNvPr id="96264" name="AutoShape 42"/>
          <p:cNvSpPr>
            <a:spLocks noChangeArrowheads="1"/>
          </p:cNvSpPr>
          <p:nvPr/>
        </p:nvSpPr>
        <p:spPr bwMode="auto">
          <a:xfrm rot="-5400000">
            <a:off x="10591800" y="3048000"/>
            <a:ext cx="10668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fa-IR"/>
          </a:p>
        </p:txBody>
      </p:sp>
      <p:sp>
        <p:nvSpPr>
          <p:cNvPr id="96265" name="AutoShape 44"/>
          <p:cNvSpPr>
            <a:spLocks noChangeArrowheads="1"/>
          </p:cNvSpPr>
          <p:nvPr/>
        </p:nvSpPr>
        <p:spPr bwMode="auto">
          <a:xfrm rot="-5400000">
            <a:off x="9779000" y="3124200"/>
            <a:ext cx="10668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fa-IR"/>
          </a:p>
        </p:txBody>
      </p:sp>
      <p:sp>
        <p:nvSpPr>
          <p:cNvPr id="96266" name="AutoShape 45"/>
          <p:cNvSpPr>
            <a:spLocks noChangeArrowheads="1"/>
          </p:cNvSpPr>
          <p:nvPr/>
        </p:nvSpPr>
        <p:spPr bwMode="auto">
          <a:xfrm rot="-5400000">
            <a:off x="10706100" y="2095500"/>
            <a:ext cx="8382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fa-IR"/>
          </a:p>
        </p:txBody>
      </p:sp>
      <p:sp>
        <p:nvSpPr>
          <p:cNvPr id="96267" name="AutoShape 47"/>
          <p:cNvSpPr>
            <a:spLocks noChangeArrowheads="1"/>
          </p:cNvSpPr>
          <p:nvPr/>
        </p:nvSpPr>
        <p:spPr bwMode="auto">
          <a:xfrm rot="10800000">
            <a:off x="4064000" y="2438400"/>
            <a:ext cx="26416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fa-IR"/>
          </a:p>
        </p:txBody>
      </p:sp>
      <p:sp>
        <p:nvSpPr>
          <p:cNvPr id="96268" name="AutoShape 49"/>
          <p:cNvSpPr>
            <a:spLocks noChangeArrowheads="1"/>
          </p:cNvSpPr>
          <p:nvPr/>
        </p:nvSpPr>
        <p:spPr bwMode="auto">
          <a:xfrm rot="45414" flipH="1">
            <a:off x="7416800" y="2587625"/>
            <a:ext cx="2387600" cy="342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fa-IR"/>
          </a:p>
        </p:txBody>
      </p:sp>
      <p:sp>
        <p:nvSpPr>
          <p:cNvPr id="96269" name="AutoShape 50"/>
          <p:cNvSpPr>
            <a:spLocks noChangeArrowheads="1"/>
          </p:cNvSpPr>
          <p:nvPr/>
        </p:nvSpPr>
        <p:spPr bwMode="auto">
          <a:xfrm rot="45414" flipH="1">
            <a:off x="1013884" y="2211388"/>
            <a:ext cx="2336800" cy="342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fa-IR"/>
          </a:p>
        </p:txBody>
      </p:sp>
      <p:sp>
        <p:nvSpPr>
          <p:cNvPr id="96270" name="AutoShape 51"/>
          <p:cNvSpPr>
            <a:spLocks noChangeArrowheads="1"/>
          </p:cNvSpPr>
          <p:nvPr/>
        </p:nvSpPr>
        <p:spPr bwMode="auto">
          <a:xfrm rot="45414" flipH="1">
            <a:off x="1524000" y="2743200"/>
            <a:ext cx="1981200" cy="342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fa-IR"/>
          </a:p>
        </p:txBody>
      </p:sp>
      <p:sp>
        <p:nvSpPr>
          <p:cNvPr id="96271" name="AutoShape 52"/>
          <p:cNvSpPr>
            <a:spLocks noChangeArrowheads="1"/>
          </p:cNvSpPr>
          <p:nvPr/>
        </p:nvSpPr>
        <p:spPr bwMode="auto">
          <a:xfrm>
            <a:off x="6197600" y="3352800"/>
            <a:ext cx="2844800" cy="533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fa-IR"/>
          </a:p>
        </p:txBody>
      </p:sp>
      <p:sp>
        <p:nvSpPr>
          <p:cNvPr id="96272" name="AutoShape 53"/>
          <p:cNvSpPr>
            <a:spLocks noChangeArrowheads="1"/>
          </p:cNvSpPr>
          <p:nvPr/>
        </p:nvSpPr>
        <p:spPr bwMode="auto">
          <a:xfrm>
            <a:off x="5080000" y="3962400"/>
            <a:ext cx="2844800" cy="533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fa-IR"/>
          </a:p>
        </p:txBody>
      </p:sp>
      <p:sp>
        <p:nvSpPr>
          <p:cNvPr id="21" name="Plus 20"/>
          <p:cNvSpPr/>
          <p:nvPr/>
        </p:nvSpPr>
        <p:spPr>
          <a:xfrm>
            <a:off x="812800" y="17526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22" name="Plus 21"/>
          <p:cNvSpPr/>
          <p:nvPr/>
        </p:nvSpPr>
        <p:spPr>
          <a:xfrm>
            <a:off x="914400" y="25908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23" name="Plus 22"/>
          <p:cNvSpPr/>
          <p:nvPr/>
        </p:nvSpPr>
        <p:spPr>
          <a:xfrm>
            <a:off x="2235200" y="25146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24" name="Plus 23"/>
          <p:cNvSpPr/>
          <p:nvPr/>
        </p:nvSpPr>
        <p:spPr>
          <a:xfrm>
            <a:off x="2235200" y="19812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25" name="Plus 24"/>
          <p:cNvSpPr/>
          <p:nvPr/>
        </p:nvSpPr>
        <p:spPr>
          <a:xfrm>
            <a:off x="10464800" y="16764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26" name="Plus 25"/>
          <p:cNvSpPr/>
          <p:nvPr/>
        </p:nvSpPr>
        <p:spPr>
          <a:xfrm>
            <a:off x="1625600" y="19812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27" name="Plus 26"/>
          <p:cNvSpPr/>
          <p:nvPr/>
        </p:nvSpPr>
        <p:spPr>
          <a:xfrm>
            <a:off x="8737600" y="16002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28" name="Plus 27"/>
          <p:cNvSpPr/>
          <p:nvPr/>
        </p:nvSpPr>
        <p:spPr>
          <a:xfrm>
            <a:off x="9448800" y="20574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29" name="Plus 28"/>
          <p:cNvSpPr/>
          <p:nvPr/>
        </p:nvSpPr>
        <p:spPr>
          <a:xfrm>
            <a:off x="9347200" y="16764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30" name="Plus 29"/>
          <p:cNvSpPr/>
          <p:nvPr/>
        </p:nvSpPr>
        <p:spPr>
          <a:xfrm>
            <a:off x="9855200" y="21336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31" name="Plus 30"/>
          <p:cNvSpPr/>
          <p:nvPr/>
        </p:nvSpPr>
        <p:spPr>
          <a:xfrm>
            <a:off x="9753600" y="16764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32" name="Plus 31"/>
          <p:cNvSpPr/>
          <p:nvPr/>
        </p:nvSpPr>
        <p:spPr>
          <a:xfrm>
            <a:off x="10261600" y="19050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33" name="Plus 32"/>
          <p:cNvSpPr/>
          <p:nvPr/>
        </p:nvSpPr>
        <p:spPr>
          <a:xfrm>
            <a:off x="6705600" y="17526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34" name="Plus 33"/>
          <p:cNvSpPr/>
          <p:nvPr/>
        </p:nvSpPr>
        <p:spPr>
          <a:xfrm>
            <a:off x="9956800" y="23622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35" name="Plus 34"/>
          <p:cNvSpPr/>
          <p:nvPr/>
        </p:nvSpPr>
        <p:spPr>
          <a:xfrm>
            <a:off x="7416800" y="16764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36" name="Plus 35"/>
          <p:cNvSpPr/>
          <p:nvPr/>
        </p:nvSpPr>
        <p:spPr>
          <a:xfrm>
            <a:off x="10261600" y="22098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37" name="Plus 36"/>
          <p:cNvSpPr/>
          <p:nvPr/>
        </p:nvSpPr>
        <p:spPr>
          <a:xfrm>
            <a:off x="6299200" y="16764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38" name="Plus 37"/>
          <p:cNvSpPr/>
          <p:nvPr/>
        </p:nvSpPr>
        <p:spPr>
          <a:xfrm>
            <a:off x="10668000" y="25908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39" name="Plus 38"/>
          <p:cNvSpPr/>
          <p:nvPr/>
        </p:nvSpPr>
        <p:spPr>
          <a:xfrm>
            <a:off x="7924800" y="16764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40" name="Plus 39"/>
          <p:cNvSpPr/>
          <p:nvPr/>
        </p:nvSpPr>
        <p:spPr>
          <a:xfrm>
            <a:off x="7620000" y="22098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41" name="Plus 40"/>
          <p:cNvSpPr/>
          <p:nvPr/>
        </p:nvSpPr>
        <p:spPr>
          <a:xfrm>
            <a:off x="10668000" y="19812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42" name="Plus 41"/>
          <p:cNvSpPr/>
          <p:nvPr/>
        </p:nvSpPr>
        <p:spPr>
          <a:xfrm>
            <a:off x="8432800" y="22860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43" name="Plus 42"/>
          <p:cNvSpPr/>
          <p:nvPr/>
        </p:nvSpPr>
        <p:spPr>
          <a:xfrm>
            <a:off x="8737600" y="20574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44" name="Plus 43"/>
          <p:cNvSpPr/>
          <p:nvPr/>
        </p:nvSpPr>
        <p:spPr>
          <a:xfrm>
            <a:off x="9144000" y="22860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45" name="Plus 44"/>
          <p:cNvSpPr/>
          <p:nvPr/>
        </p:nvSpPr>
        <p:spPr>
          <a:xfrm>
            <a:off x="9550400" y="23622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46" name="Plus 45"/>
          <p:cNvSpPr/>
          <p:nvPr/>
        </p:nvSpPr>
        <p:spPr>
          <a:xfrm>
            <a:off x="9855200" y="26670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47" name="Plus 46"/>
          <p:cNvSpPr/>
          <p:nvPr/>
        </p:nvSpPr>
        <p:spPr>
          <a:xfrm>
            <a:off x="9753600" y="29718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48" name="Plus 47"/>
          <p:cNvSpPr/>
          <p:nvPr/>
        </p:nvSpPr>
        <p:spPr>
          <a:xfrm>
            <a:off x="10261600" y="25908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49" name="Plus 48"/>
          <p:cNvSpPr/>
          <p:nvPr/>
        </p:nvSpPr>
        <p:spPr>
          <a:xfrm>
            <a:off x="5994400" y="22098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50" name="Plus 49"/>
          <p:cNvSpPr/>
          <p:nvPr/>
        </p:nvSpPr>
        <p:spPr>
          <a:xfrm>
            <a:off x="6908800" y="22098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51" name="Plus 50"/>
          <p:cNvSpPr/>
          <p:nvPr/>
        </p:nvSpPr>
        <p:spPr>
          <a:xfrm>
            <a:off x="5384800" y="28194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52" name="Plus 51"/>
          <p:cNvSpPr/>
          <p:nvPr/>
        </p:nvSpPr>
        <p:spPr>
          <a:xfrm>
            <a:off x="7010400" y="28194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53" name="Plus 52"/>
          <p:cNvSpPr/>
          <p:nvPr/>
        </p:nvSpPr>
        <p:spPr>
          <a:xfrm>
            <a:off x="2641600" y="16764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54" name="Plus 53"/>
          <p:cNvSpPr/>
          <p:nvPr/>
        </p:nvSpPr>
        <p:spPr>
          <a:xfrm>
            <a:off x="3048000" y="19050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55" name="Plus 54"/>
          <p:cNvSpPr/>
          <p:nvPr/>
        </p:nvSpPr>
        <p:spPr>
          <a:xfrm>
            <a:off x="3657600" y="27432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56" name="Plus 55"/>
          <p:cNvSpPr/>
          <p:nvPr/>
        </p:nvSpPr>
        <p:spPr>
          <a:xfrm>
            <a:off x="3556000" y="22860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57" name="Plus 56"/>
          <p:cNvSpPr/>
          <p:nvPr/>
        </p:nvSpPr>
        <p:spPr>
          <a:xfrm>
            <a:off x="3962400" y="17526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58" name="Plus 57"/>
          <p:cNvSpPr/>
          <p:nvPr/>
        </p:nvSpPr>
        <p:spPr>
          <a:xfrm>
            <a:off x="4775200" y="17526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59" name="Plus 58"/>
          <p:cNvSpPr/>
          <p:nvPr/>
        </p:nvSpPr>
        <p:spPr>
          <a:xfrm>
            <a:off x="4267200" y="20574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60" name="Plus 59"/>
          <p:cNvSpPr/>
          <p:nvPr/>
        </p:nvSpPr>
        <p:spPr>
          <a:xfrm>
            <a:off x="5181600" y="2209800"/>
            <a:ext cx="406400" cy="304800"/>
          </a:xfrm>
          <a:prstGeom prst="mathPl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61" name="Minus 60"/>
          <p:cNvSpPr/>
          <p:nvPr/>
        </p:nvSpPr>
        <p:spPr>
          <a:xfrm>
            <a:off x="2133600" y="3886200"/>
            <a:ext cx="406400" cy="381000"/>
          </a:xfrm>
          <a:prstGeom prst="mathMinu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62" name="Minus 61"/>
          <p:cNvSpPr/>
          <p:nvPr/>
        </p:nvSpPr>
        <p:spPr>
          <a:xfrm>
            <a:off x="4368800" y="4876800"/>
            <a:ext cx="406400" cy="381000"/>
          </a:xfrm>
          <a:prstGeom prst="mathMinu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63" name="Minus 62"/>
          <p:cNvSpPr/>
          <p:nvPr/>
        </p:nvSpPr>
        <p:spPr>
          <a:xfrm>
            <a:off x="1016000" y="4572000"/>
            <a:ext cx="406400" cy="381000"/>
          </a:xfrm>
          <a:prstGeom prst="mathMinu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64" name="Minus 63"/>
          <p:cNvSpPr/>
          <p:nvPr/>
        </p:nvSpPr>
        <p:spPr>
          <a:xfrm>
            <a:off x="4267200" y="3200400"/>
            <a:ext cx="406400" cy="381000"/>
          </a:xfrm>
          <a:prstGeom prst="mathMinu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65" name="Minus 64"/>
          <p:cNvSpPr/>
          <p:nvPr/>
        </p:nvSpPr>
        <p:spPr>
          <a:xfrm>
            <a:off x="4267200" y="3886200"/>
            <a:ext cx="406400" cy="381000"/>
          </a:xfrm>
          <a:prstGeom prst="mathMinu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66" name="Minus 65"/>
          <p:cNvSpPr/>
          <p:nvPr/>
        </p:nvSpPr>
        <p:spPr>
          <a:xfrm>
            <a:off x="9245600" y="3886200"/>
            <a:ext cx="406400" cy="381000"/>
          </a:xfrm>
          <a:prstGeom prst="mathMinu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67" name="Minus 66"/>
          <p:cNvSpPr/>
          <p:nvPr/>
        </p:nvSpPr>
        <p:spPr>
          <a:xfrm>
            <a:off x="1422400" y="3276600"/>
            <a:ext cx="406400" cy="381000"/>
          </a:xfrm>
          <a:prstGeom prst="mathMinu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68" name="Minus 67"/>
          <p:cNvSpPr/>
          <p:nvPr/>
        </p:nvSpPr>
        <p:spPr>
          <a:xfrm>
            <a:off x="3048000" y="3733800"/>
            <a:ext cx="406400" cy="381000"/>
          </a:xfrm>
          <a:prstGeom prst="mathMinu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69" name="Minus 68"/>
          <p:cNvSpPr/>
          <p:nvPr/>
        </p:nvSpPr>
        <p:spPr>
          <a:xfrm>
            <a:off x="6604000" y="3200400"/>
            <a:ext cx="406400" cy="381000"/>
          </a:xfrm>
          <a:prstGeom prst="mathMinu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70" name="Minus 69"/>
          <p:cNvSpPr/>
          <p:nvPr/>
        </p:nvSpPr>
        <p:spPr>
          <a:xfrm>
            <a:off x="8432800" y="3733800"/>
            <a:ext cx="406400" cy="381000"/>
          </a:xfrm>
          <a:prstGeom prst="mathMinu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71" name="Minus 70"/>
          <p:cNvSpPr/>
          <p:nvPr/>
        </p:nvSpPr>
        <p:spPr>
          <a:xfrm>
            <a:off x="914400" y="3657600"/>
            <a:ext cx="406400" cy="381000"/>
          </a:xfrm>
          <a:prstGeom prst="mathMinu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72" name="Minus 71"/>
          <p:cNvSpPr/>
          <p:nvPr/>
        </p:nvSpPr>
        <p:spPr>
          <a:xfrm>
            <a:off x="4267200" y="4343400"/>
            <a:ext cx="406400" cy="381000"/>
          </a:xfrm>
          <a:prstGeom prst="mathMinu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73" name="Minus 72"/>
          <p:cNvSpPr/>
          <p:nvPr/>
        </p:nvSpPr>
        <p:spPr>
          <a:xfrm>
            <a:off x="5486400" y="3733800"/>
            <a:ext cx="406400" cy="381000"/>
          </a:xfrm>
          <a:prstGeom prst="mathMinu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74" name="Minus 73"/>
          <p:cNvSpPr/>
          <p:nvPr/>
        </p:nvSpPr>
        <p:spPr>
          <a:xfrm>
            <a:off x="8331200" y="4267200"/>
            <a:ext cx="406400" cy="381000"/>
          </a:xfrm>
          <a:prstGeom prst="mathMinu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75" name="Minus 74"/>
          <p:cNvSpPr/>
          <p:nvPr/>
        </p:nvSpPr>
        <p:spPr>
          <a:xfrm>
            <a:off x="2032000" y="4648200"/>
            <a:ext cx="406400" cy="381000"/>
          </a:xfrm>
          <a:prstGeom prst="mathMinu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76" name="Minus 75"/>
          <p:cNvSpPr/>
          <p:nvPr/>
        </p:nvSpPr>
        <p:spPr>
          <a:xfrm>
            <a:off x="5384800" y="4648200"/>
            <a:ext cx="406400" cy="381000"/>
          </a:xfrm>
          <a:prstGeom prst="mathMinu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77" name="Minus 76"/>
          <p:cNvSpPr/>
          <p:nvPr/>
        </p:nvSpPr>
        <p:spPr>
          <a:xfrm>
            <a:off x="6400800" y="4343400"/>
            <a:ext cx="406400" cy="381000"/>
          </a:xfrm>
          <a:prstGeom prst="mathMinu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78" name="Minus 77"/>
          <p:cNvSpPr/>
          <p:nvPr/>
        </p:nvSpPr>
        <p:spPr>
          <a:xfrm>
            <a:off x="3149600" y="4648200"/>
            <a:ext cx="406400" cy="381000"/>
          </a:xfrm>
          <a:prstGeom prst="mathMinu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79" name="Minus 78"/>
          <p:cNvSpPr/>
          <p:nvPr/>
        </p:nvSpPr>
        <p:spPr>
          <a:xfrm>
            <a:off x="7112000" y="4648200"/>
            <a:ext cx="406400" cy="381000"/>
          </a:xfrm>
          <a:prstGeom prst="mathMinu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80" name="Minus 79"/>
          <p:cNvSpPr/>
          <p:nvPr/>
        </p:nvSpPr>
        <p:spPr>
          <a:xfrm>
            <a:off x="9042400" y="4648200"/>
            <a:ext cx="406400" cy="381000"/>
          </a:xfrm>
          <a:prstGeom prst="mathMinu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96333" name="AutoShape 46"/>
          <p:cNvSpPr>
            <a:spLocks noChangeArrowheads="1"/>
          </p:cNvSpPr>
          <p:nvPr/>
        </p:nvSpPr>
        <p:spPr bwMode="auto">
          <a:xfrm rot="10800000">
            <a:off x="5283200" y="1905000"/>
            <a:ext cx="23368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fa-IR"/>
          </a:p>
        </p:txBody>
      </p:sp>
      <p:sp>
        <p:nvSpPr>
          <p:cNvPr id="96334" name="AutoShape 48"/>
          <p:cNvSpPr>
            <a:spLocks noChangeArrowheads="1"/>
          </p:cNvSpPr>
          <p:nvPr/>
        </p:nvSpPr>
        <p:spPr bwMode="auto">
          <a:xfrm rot="10800000" flipV="1">
            <a:off x="8128000" y="1828800"/>
            <a:ext cx="22352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fa-IR"/>
          </a:p>
        </p:txBody>
      </p:sp>
      <p:sp>
        <p:nvSpPr>
          <p:cNvPr id="96335" name="AutoShape 43"/>
          <p:cNvSpPr>
            <a:spLocks noChangeArrowheads="1"/>
          </p:cNvSpPr>
          <p:nvPr/>
        </p:nvSpPr>
        <p:spPr bwMode="auto">
          <a:xfrm rot="-5400000">
            <a:off x="10185400" y="2743200"/>
            <a:ext cx="10668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fa-I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طبقه بندی آتش سوزی ها</a:t>
            </a:r>
            <a:endParaRPr lang="fa-IR" b="1" dirty="0">
              <a:solidFill>
                <a:srgbClr val="FF0000"/>
              </a:solidFill>
            </a:endParaRPr>
          </a:p>
        </p:txBody>
      </p:sp>
      <p:sp>
        <p:nvSpPr>
          <p:cNvPr id="4" name="Text Placeholder 3"/>
          <p:cNvSpPr>
            <a:spLocks noGrp="1"/>
          </p:cNvSpPr>
          <p:nvPr>
            <p:ph type="body" idx="1"/>
          </p:nvPr>
        </p:nvSpPr>
        <p:spPr>
          <a:xfrm>
            <a:off x="0" y="1716789"/>
            <a:ext cx="5157787" cy="823912"/>
          </a:xfrm>
        </p:spPr>
        <p:txBody>
          <a:bodyPr/>
          <a:lstStyle/>
          <a:p>
            <a:pPr algn="ctr"/>
            <a:r>
              <a:rPr lang="fa-IR" dirty="0" smtClean="0"/>
              <a:t>آمریکا</a:t>
            </a:r>
            <a:r>
              <a:rPr lang="en-US" dirty="0" smtClean="0"/>
              <a:t>NFPA </a:t>
            </a:r>
            <a:endParaRPr lang="fa-IR" dirty="0"/>
          </a:p>
        </p:txBody>
      </p:sp>
      <p:sp>
        <p:nvSpPr>
          <p:cNvPr id="5" name="Content Placeholder 4"/>
          <p:cNvSpPr>
            <a:spLocks noGrp="1"/>
          </p:cNvSpPr>
          <p:nvPr>
            <p:ph sz="half" idx="2"/>
          </p:nvPr>
        </p:nvSpPr>
        <p:spPr>
          <a:xfrm>
            <a:off x="784473" y="2518414"/>
            <a:ext cx="5710808" cy="3959352"/>
          </a:xfrm>
        </p:spPr>
        <p:txBody>
          <a:bodyPr/>
          <a:lstStyle/>
          <a:p>
            <a:pPr marL="525780" indent="-457200">
              <a:buFont typeface="+mj-lt"/>
              <a:buAutoNum type="alphaUcPeriod"/>
            </a:pPr>
            <a:r>
              <a:rPr lang="fa-IR" dirty="0" smtClean="0"/>
              <a:t>جامدات قابل اشتعال</a:t>
            </a:r>
          </a:p>
          <a:p>
            <a:pPr marL="525780" indent="-457200">
              <a:buFont typeface="+mj-lt"/>
              <a:buAutoNum type="alphaUcPeriod"/>
            </a:pPr>
            <a:endParaRPr lang="fa-IR" dirty="0" smtClean="0"/>
          </a:p>
          <a:p>
            <a:pPr marL="525780" indent="-457200">
              <a:buFont typeface="+mj-lt"/>
              <a:buAutoNum type="alphaUcPeriod"/>
            </a:pPr>
            <a:r>
              <a:rPr lang="fa-IR" dirty="0" smtClean="0"/>
              <a:t>مایعات وگازهای قابل اشتعال</a:t>
            </a:r>
          </a:p>
          <a:p>
            <a:pPr marL="525780" indent="-457200">
              <a:buFont typeface="+mj-lt"/>
              <a:buAutoNum type="alphaUcPeriod"/>
            </a:pPr>
            <a:endParaRPr lang="fa-IR" dirty="0" smtClean="0"/>
          </a:p>
          <a:p>
            <a:pPr marL="525780" indent="-457200">
              <a:buFont typeface="+mj-lt"/>
              <a:buAutoNum type="alphaUcPeriod"/>
            </a:pPr>
            <a:r>
              <a:rPr lang="fa-IR" dirty="0" smtClean="0"/>
              <a:t>وسائل برقی</a:t>
            </a:r>
          </a:p>
          <a:p>
            <a:pPr marL="525780" indent="-457200">
              <a:buFont typeface="+mj-lt"/>
              <a:buAutoNum type="alphaUcPeriod"/>
            </a:pPr>
            <a:endParaRPr lang="fa-IR" dirty="0" smtClean="0"/>
          </a:p>
          <a:p>
            <a:pPr marL="525780" indent="-457200">
              <a:buFont typeface="+mj-lt"/>
              <a:buAutoNum type="alphaUcPeriod"/>
            </a:pPr>
            <a:r>
              <a:rPr lang="fa-IR" dirty="0" smtClean="0"/>
              <a:t>فلزات قابل اشتعال</a:t>
            </a:r>
            <a:endParaRPr lang="fa-IR" dirty="0"/>
          </a:p>
        </p:txBody>
      </p:sp>
      <p:sp>
        <p:nvSpPr>
          <p:cNvPr id="6" name="Text Placeholder 5"/>
          <p:cNvSpPr>
            <a:spLocks noGrp="1"/>
          </p:cNvSpPr>
          <p:nvPr>
            <p:ph type="body" sz="quarter" idx="3"/>
          </p:nvPr>
        </p:nvSpPr>
        <p:spPr>
          <a:xfrm>
            <a:off x="5756564" y="1621787"/>
            <a:ext cx="5183188" cy="823912"/>
          </a:xfrm>
        </p:spPr>
        <p:txBody>
          <a:bodyPr/>
          <a:lstStyle/>
          <a:p>
            <a:pPr algn="ctr"/>
            <a:r>
              <a:rPr lang="fa-IR" dirty="0" smtClean="0"/>
              <a:t>اروپا</a:t>
            </a:r>
            <a:r>
              <a:rPr lang="en-US" dirty="0" smtClean="0"/>
              <a:t>EN </a:t>
            </a:r>
            <a:endParaRPr lang="fa-IR" dirty="0"/>
          </a:p>
        </p:txBody>
      </p:sp>
      <p:sp>
        <p:nvSpPr>
          <p:cNvPr id="7" name="Content Placeholder 6"/>
          <p:cNvSpPr>
            <a:spLocks noGrp="1"/>
          </p:cNvSpPr>
          <p:nvPr>
            <p:ph sz="quarter" idx="4"/>
          </p:nvPr>
        </p:nvSpPr>
        <p:spPr>
          <a:xfrm>
            <a:off x="7008812" y="2600078"/>
            <a:ext cx="5183188" cy="3684588"/>
          </a:xfrm>
        </p:spPr>
        <p:txBody>
          <a:bodyPr>
            <a:normAutofit fontScale="62500" lnSpcReduction="20000"/>
          </a:bodyPr>
          <a:lstStyle/>
          <a:p>
            <a:pPr marL="525780" indent="-457200">
              <a:buFont typeface="+mj-lt"/>
              <a:buAutoNum type="alphaUcPeriod"/>
            </a:pPr>
            <a:r>
              <a:rPr lang="fa-IR" dirty="0" smtClean="0"/>
              <a:t>جامدات قابل اشتعال</a:t>
            </a:r>
          </a:p>
          <a:p>
            <a:pPr marL="525780" indent="-457200">
              <a:buFont typeface="+mj-lt"/>
              <a:buAutoNum type="alphaUcPeriod"/>
            </a:pPr>
            <a:endParaRPr lang="fa-IR" dirty="0" smtClean="0"/>
          </a:p>
          <a:p>
            <a:pPr marL="525780" indent="-457200">
              <a:buFont typeface="+mj-lt"/>
              <a:buAutoNum type="alphaUcPeriod"/>
            </a:pPr>
            <a:r>
              <a:rPr lang="fa-IR" dirty="0" smtClean="0"/>
              <a:t>مایعات قابل اشتعال</a:t>
            </a:r>
          </a:p>
          <a:p>
            <a:pPr marL="525780" indent="-457200" algn="ctr">
              <a:buFont typeface="+mj-lt"/>
              <a:buAutoNum type="alphaUcPeriod"/>
            </a:pPr>
            <a:endParaRPr lang="fa-IR" dirty="0" smtClean="0"/>
          </a:p>
          <a:p>
            <a:pPr marL="525780" indent="-457200">
              <a:buFont typeface="+mj-lt"/>
              <a:buAutoNum type="alphaUcPeriod"/>
            </a:pPr>
            <a:r>
              <a:rPr lang="fa-IR" dirty="0" smtClean="0"/>
              <a:t>گازها</a:t>
            </a:r>
          </a:p>
          <a:p>
            <a:pPr marL="525780" indent="-457200">
              <a:buFont typeface="+mj-lt"/>
              <a:buAutoNum type="alphaUcPeriod"/>
            </a:pPr>
            <a:endParaRPr lang="fa-IR" dirty="0" smtClean="0"/>
          </a:p>
          <a:p>
            <a:pPr marL="525780" indent="-457200">
              <a:buFont typeface="+mj-lt"/>
              <a:buAutoNum type="alphaUcPeriod"/>
            </a:pPr>
            <a:r>
              <a:rPr lang="fa-IR" dirty="0" smtClean="0"/>
              <a:t>فلزات قابل اشتعال</a:t>
            </a:r>
          </a:p>
          <a:p>
            <a:pPr marL="525780" indent="-457200">
              <a:buFont typeface="+mj-lt"/>
              <a:buAutoNum type="alphaUcPeriod"/>
            </a:pPr>
            <a:endParaRPr lang="fa-IR" dirty="0" smtClean="0"/>
          </a:p>
          <a:p>
            <a:pPr marL="525780" indent="-457200">
              <a:buFont typeface="+mj-lt"/>
              <a:buAutoNum type="alphaUcPeriod"/>
            </a:pPr>
            <a:r>
              <a:rPr lang="fa-IR" dirty="0" smtClean="0"/>
              <a:t>وسائل الکتریکی</a:t>
            </a:r>
          </a:p>
          <a:p>
            <a:pPr marL="525780" indent="-457200">
              <a:buFont typeface="+mj-lt"/>
              <a:buAutoNum type="alphaUcPeriod"/>
            </a:pPr>
            <a:endParaRPr lang="fa-IR" dirty="0" smtClean="0"/>
          </a:p>
          <a:p>
            <a:pPr marL="525780" indent="-457200">
              <a:buFont typeface="+mj-lt"/>
              <a:buAutoNum type="alphaUcPeriod"/>
            </a:pPr>
            <a:r>
              <a:rPr lang="fa-IR" dirty="0" smtClean="0"/>
              <a:t>روغن های خوراکی</a:t>
            </a:r>
            <a:endParaRPr lang="fa-I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سوختن </a:t>
            </a:r>
            <a:endParaRPr lang="en-US" dirty="0"/>
          </a:p>
        </p:txBody>
      </p:sp>
      <p:sp>
        <p:nvSpPr>
          <p:cNvPr id="3" name="Content Placeholder 2"/>
          <p:cNvSpPr>
            <a:spLocks noGrp="1"/>
          </p:cNvSpPr>
          <p:nvPr>
            <p:ph idx="1"/>
          </p:nvPr>
        </p:nvSpPr>
        <p:spPr/>
        <p:txBody>
          <a:bodyPr/>
          <a:lstStyle/>
          <a:p>
            <a:pPr algn="r" rtl="1"/>
            <a:r>
              <a:rPr lang="fa-IR" dirty="0" smtClean="0"/>
              <a:t>یک واکنش شیمیایی اکسیداسیون حرارت زا که تولید نور و حرارت میشود</a:t>
            </a:r>
          </a:p>
          <a:p>
            <a:pPr algn="r" rtl="1"/>
            <a:endParaRPr lang="fa-IR" dirty="0"/>
          </a:p>
          <a:p>
            <a:pPr algn="r" rtl="1"/>
            <a:r>
              <a:rPr lang="fa-IR" dirty="0" smtClean="0"/>
              <a:t>اکسیداسیون                    ترکیب مواد با اکسیژن هوا</a:t>
            </a:r>
          </a:p>
          <a:p>
            <a:pPr algn="r" rtl="1"/>
            <a:endParaRPr lang="fa-IR" dirty="0"/>
          </a:p>
          <a:p>
            <a:pPr algn="r" rtl="1"/>
            <a:endParaRPr lang="fa-IR" dirty="0" smtClean="0"/>
          </a:p>
          <a:p>
            <a:pPr algn="r" rtl="1"/>
            <a:r>
              <a:rPr lang="fa-IR" dirty="0" smtClean="0"/>
              <a:t>اکسید شدن                  از دست دادن الکترون</a:t>
            </a:r>
          </a:p>
          <a:p>
            <a:pPr algn="r" rtl="1"/>
            <a:endParaRPr lang="en-US" dirty="0"/>
          </a:p>
        </p:txBody>
      </p:sp>
      <p:cxnSp>
        <p:nvCxnSpPr>
          <p:cNvPr id="5" name="Straight Arrow Connector 4"/>
          <p:cNvCxnSpPr/>
          <p:nvPr/>
        </p:nvCxnSpPr>
        <p:spPr>
          <a:xfrm flipH="1">
            <a:off x="7953829" y="3120571"/>
            <a:ext cx="1683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8157029" y="4673600"/>
            <a:ext cx="1480458" cy="1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641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جامدات</a:t>
            </a:r>
            <a:endParaRPr lang="en-US" dirty="0"/>
          </a:p>
        </p:txBody>
      </p:sp>
      <p:sp>
        <p:nvSpPr>
          <p:cNvPr id="3" name="Content Placeholder 2"/>
          <p:cNvSpPr>
            <a:spLocks noGrp="1"/>
          </p:cNvSpPr>
          <p:nvPr>
            <p:ph idx="1"/>
          </p:nvPr>
        </p:nvSpPr>
        <p:spPr/>
        <p:txBody>
          <a:bodyPr/>
          <a:lstStyle/>
          <a:p>
            <a:pPr algn="r" rtl="1"/>
            <a:r>
              <a:rPr lang="fa-IR" dirty="0" smtClean="0"/>
              <a:t>وقتی یک جسم جامد گرم میشود در فرایندی بنام تجزیه در اثر حرارت تجزیه شده و مولکولهای خود را در فضا آزاد میکند</a:t>
            </a:r>
          </a:p>
          <a:p>
            <a:pPr algn="r" rtl="1"/>
            <a:endParaRPr lang="fa-IR" dirty="0"/>
          </a:p>
          <a:p>
            <a:pPr algn="r" rtl="1"/>
            <a:r>
              <a:rPr lang="fa-IR" dirty="0" smtClean="0"/>
              <a:t>نسبت سطح به جرم</a:t>
            </a:r>
          </a:p>
          <a:p>
            <a:pPr algn="r" rtl="1"/>
            <a:endParaRPr lang="fa-IR" dirty="0" smtClean="0"/>
          </a:p>
          <a:p>
            <a:pPr algn="r" rtl="1">
              <a:buNone/>
            </a:pPr>
            <a:r>
              <a:rPr lang="fa-IR" dirty="0" smtClean="0"/>
              <a:t>چوب-کاغذ-پارچه-پلاستیک</a:t>
            </a:r>
          </a:p>
          <a:p>
            <a:pPr algn="r" rtl="1">
              <a:buNone/>
            </a:pPr>
            <a:endParaRPr lang="fa-IR" dirty="0" smtClean="0"/>
          </a:p>
          <a:p>
            <a:pPr algn="r" rtl="1">
              <a:buNone/>
            </a:pPr>
            <a:r>
              <a:rPr lang="fa-IR" dirty="0" smtClean="0"/>
              <a:t>خنک کردن</a:t>
            </a:r>
            <a:endParaRPr lang="en-US" dirty="0"/>
          </a:p>
        </p:txBody>
      </p:sp>
    </p:spTree>
    <p:extLst>
      <p:ext uri="{BB962C8B-B14F-4D97-AF65-F5344CB8AC3E}">
        <p14:creationId xmlns:p14="http://schemas.microsoft.com/office/powerpoint/2010/main" val="3467822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مایعات</a:t>
            </a:r>
            <a:endParaRPr lang="en-US" dirty="0"/>
          </a:p>
        </p:txBody>
      </p:sp>
      <p:sp>
        <p:nvSpPr>
          <p:cNvPr id="3" name="Content Placeholder 2"/>
          <p:cNvSpPr>
            <a:spLocks noGrp="1"/>
          </p:cNvSpPr>
          <p:nvPr>
            <p:ph idx="1"/>
          </p:nvPr>
        </p:nvSpPr>
        <p:spPr/>
        <p:txBody>
          <a:bodyPr/>
          <a:lstStyle/>
          <a:p>
            <a:pPr algn="r" rtl="1"/>
            <a:r>
              <a:rPr lang="fa-IR" dirty="0" smtClean="0"/>
              <a:t>مایعات شکل خاصی ندارند و شکل ظرفی را که در آن قرار دارد را به خود میگیرد</a:t>
            </a:r>
          </a:p>
          <a:p>
            <a:pPr algn="r" rtl="1"/>
            <a:endParaRPr lang="fa-IR" dirty="0"/>
          </a:p>
          <a:p>
            <a:pPr algn="r" rtl="1"/>
            <a:r>
              <a:rPr lang="fa-IR" dirty="0" smtClean="0"/>
              <a:t>نسبت سطح به حجم</a:t>
            </a:r>
          </a:p>
          <a:p>
            <a:pPr algn="r" rtl="1"/>
            <a:endParaRPr lang="fa-IR" dirty="0" smtClean="0"/>
          </a:p>
          <a:p>
            <a:pPr algn="r" rtl="1">
              <a:buNone/>
            </a:pPr>
            <a:r>
              <a:rPr lang="fa-IR" dirty="0" smtClean="0"/>
              <a:t>بنزین –گازوئیل-الکل-نفت-تینر</a:t>
            </a:r>
          </a:p>
          <a:p>
            <a:pPr algn="r" rtl="1">
              <a:buNone/>
            </a:pPr>
            <a:endParaRPr lang="fa-IR" dirty="0" smtClean="0"/>
          </a:p>
          <a:p>
            <a:pPr algn="r" rtl="1">
              <a:buNone/>
            </a:pPr>
            <a:r>
              <a:rPr lang="fa-IR" dirty="0" smtClean="0"/>
              <a:t>خفه کردن</a:t>
            </a:r>
            <a:endParaRPr lang="en-US" dirty="0"/>
          </a:p>
        </p:txBody>
      </p:sp>
      <p:sp>
        <p:nvSpPr>
          <p:cNvPr id="4" name="Action Button: Movie 3">
            <a:hlinkClick r:id="rId2" action="ppaction://program" highlightClick="1"/>
          </p:cNvPr>
          <p:cNvSpPr/>
          <p:nvPr/>
        </p:nvSpPr>
        <p:spPr>
          <a:xfrm>
            <a:off x="0" y="0"/>
            <a:ext cx="347730" cy="365125"/>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Action Button: Movie 4">
            <a:hlinkClick r:id="rId3" action="ppaction://program" highlightClick="1"/>
          </p:cNvPr>
          <p:cNvSpPr/>
          <p:nvPr/>
        </p:nvSpPr>
        <p:spPr>
          <a:xfrm>
            <a:off x="11874321" y="0"/>
            <a:ext cx="304800" cy="244699"/>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91751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آتش سوزی مایعات قابل اشتعال</a:t>
            </a:r>
            <a:endParaRPr lang="fa-IR" dirty="0"/>
          </a:p>
        </p:txBody>
      </p:sp>
      <p:sp>
        <p:nvSpPr>
          <p:cNvPr id="3" name="Content Placeholder 2"/>
          <p:cNvSpPr>
            <a:spLocks noGrp="1"/>
          </p:cNvSpPr>
          <p:nvPr>
            <p:ph idx="1"/>
          </p:nvPr>
        </p:nvSpPr>
        <p:spPr/>
        <p:txBody>
          <a:bodyPr/>
          <a:lstStyle/>
          <a:p>
            <a:pPr algn="r" rtl="1"/>
            <a:r>
              <a:rPr lang="fa-IR" dirty="0" smtClean="0"/>
              <a:t>فرایند جدا شدن مولکولها از سطح مایع تبخیر نام دارد</a:t>
            </a:r>
          </a:p>
          <a:p>
            <a:pPr algn="r" rtl="1"/>
            <a:endParaRPr lang="fa-IR" dirty="0" smtClean="0"/>
          </a:p>
          <a:p>
            <a:pPr algn="r" rtl="1"/>
            <a:r>
              <a:rPr lang="fa-IR" dirty="0" smtClean="0"/>
              <a:t>اکثر سوختهای مایع ترکیبی از ذرات مختلف میباشد که دارای نقطه جوش یکسان نیستند</a:t>
            </a:r>
          </a:p>
          <a:p>
            <a:pPr algn="r" rtl="1"/>
            <a:endParaRPr lang="fa-IR" dirty="0" smtClean="0"/>
          </a:p>
          <a:p>
            <a:pPr algn="r" rtl="1"/>
            <a:r>
              <a:rPr lang="fa-IR" dirty="0" smtClean="0"/>
              <a:t>بنزین ترکیبی از حدود 100 نوع ماده مختلف است که هریک با سرعت متفاوت تبخیر می شوند</a:t>
            </a:r>
          </a:p>
          <a:p>
            <a:pPr algn="r" rtl="1"/>
            <a:endParaRPr lang="fa-IR" dirty="0" smtClean="0"/>
          </a:p>
          <a:p>
            <a:pPr algn="r" rtl="1"/>
            <a:r>
              <a:rPr lang="fa-IR" dirty="0" smtClean="0"/>
              <a:t>بنزین میتواند بخار قابل اشتعال را در پایین تر از 7 درجه سانتیگراد ایجاد کند</a:t>
            </a:r>
            <a:endParaRPr lang="fa-I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1" y="214313"/>
            <a:ext cx="10363200" cy="1285875"/>
          </a:xfrm>
        </p:spPr>
        <p:txBody>
          <a:bodyPr>
            <a:normAutofit fontScale="90000"/>
          </a:bodyPr>
          <a:lstStyle/>
          <a:p>
            <a:pPr algn="ctr" rtl="1" eaLnBrk="1" fontAlgn="auto" hangingPunct="1">
              <a:spcAft>
                <a:spcPts val="0"/>
              </a:spcAft>
              <a:defRPr/>
            </a:pPr>
            <a:r>
              <a:rPr lang="fa-IR" dirty="0" smtClean="0">
                <a:solidFill>
                  <a:schemeClr val="tx2">
                    <a:satMod val="200000"/>
                  </a:schemeClr>
                </a:solidFill>
              </a:rPr>
              <a:t>نقطه شعله زنی</a:t>
            </a:r>
            <a:br>
              <a:rPr lang="fa-IR" dirty="0" smtClean="0">
                <a:solidFill>
                  <a:schemeClr val="tx2">
                    <a:satMod val="200000"/>
                  </a:schemeClr>
                </a:solidFill>
              </a:rPr>
            </a:br>
            <a:r>
              <a:rPr lang="en-US" dirty="0" smtClean="0">
                <a:solidFill>
                  <a:schemeClr val="tx2">
                    <a:satMod val="200000"/>
                  </a:schemeClr>
                </a:solidFill>
              </a:rPr>
              <a:t>FLASH POINT</a:t>
            </a:r>
            <a:endParaRPr lang="fa-IR" dirty="0">
              <a:solidFill>
                <a:schemeClr val="tx2">
                  <a:satMod val="200000"/>
                </a:schemeClr>
              </a:solidFill>
            </a:endParaRPr>
          </a:p>
        </p:txBody>
      </p:sp>
      <p:sp>
        <p:nvSpPr>
          <p:cNvPr id="59395" name="Content Placeholder 2"/>
          <p:cNvSpPr>
            <a:spLocks noGrp="1"/>
          </p:cNvSpPr>
          <p:nvPr>
            <p:ph idx="1"/>
          </p:nvPr>
        </p:nvSpPr>
        <p:spPr>
          <a:xfrm>
            <a:off x="1333500" y="1928813"/>
            <a:ext cx="10363200" cy="4572000"/>
          </a:xfrm>
        </p:spPr>
        <p:txBody>
          <a:bodyPr/>
          <a:lstStyle/>
          <a:p>
            <a:pPr algn="just" rtl="1" eaLnBrk="1" hangingPunct="1"/>
            <a:r>
              <a:rPr lang="fa-IR" dirty="0" smtClean="0"/>
              <a:t>درجه حرارتی است که در آن جسم بخارات کافی جهت تشکیل یک مخلوط قابل اشتعال با هوا در سطح خود تولید ودر صورت وجود منبع شعله زنه برای یک لحظه شعله موقت ایجاد شده ولی ادامه وگسترش نخواهد یافت</a:t>
            </a:r>
          </a:p>
          <a:p>
            <a:pPr algn="just" rtl="1" eaLnBrk="1" hangingPunct="1">
              <a:buNone/>
            </a:pPr>
            <a:endParaRPr lang="fa-IR" dirty="0" smtClean="0"/>
          </a:p>
          <a:p>
            <a:pPr algn="just" rtl="1" eaLnBrk="1" hangingPunct="1"/>
            <a:r>
              <a:rPr lang="fa-IR" dirty="0" smtClean="0"/>
              <a:t>نکته : نقطه شعله زنی مختص مایعات وبرخی جامدات که حالت تصعید را دارند می باشد (نفتالین)</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90525"/>
            <a:ext cx="10363200" cy="1285875"/>
          </a:xfrm>
        </p:spPr>
        <p:txBody>
          <a:bodyPr>
            <a:normAutofit fontScale="90000"/>
          </a:bodyPr>
          <a:lstStyle/>
          <a:p>
            <a:pPr algn="ctr" eaLnBrk="1" fontAlgn="auto" hangingPunct="1">
              <a:spcAft>
                <a:spcPts val="0"/>
              </a:spcAft>
              <a:defRPr/>
            </a:pPr>
            <a:r>
              <a:rPr lang="fa-IR" dirty="0" smtClean="0">
                <a:solidFill>
                  <a:schemeClr val="tx2">
                    <a:satMod val="200000"/>
                  </a:schemeClr>
                </a:solidFill>
              </a:rPr>
              <a:t>نقطه آتش</a:t>
            </a:r>
            <a:br>
              <a:rPr lang="fa-IR" dirty="0" smtClean="0">
                <a:solidFill>
                  <a:schemeClr val="tx2">
                    <a:satMod val="200000"/>
                  </a:schemeClr>
                </a:solidFill>
              </a:rPr>
            </a:br>
            <a:r>
              <a:rPr lang="en-US" dirty="0" smtClean="0">
                <a:solidFill>
                  <a:schemeClr val="tx2">
                    <a:satMod val="200000"/>
                  </a:schemeClr>
                </a:solidFill>
              </a:rPr>
              <a:t>FIRE POINT</a:t>
            </a:r>
            <a:endParaRPr lang="fa-IR" dirty="0">
              <a:solidFill>
                <a:schemeClr val="tx2">
                  <a:satMod val="200000"/>
                </a:schemeClr>
              </a:solidFill>
            </a:endParaRPr>
          </a:p>
        </p:txBody>
      </p:sp>
      <p:sp>
        <p:nvSpPr>
          <p:cNvPr id="61443" name="Content Placeholder 2"/>
          <p:cNvSpPr>
            <a:spLocks noGrp="1"/>
          </p:cNvSpPr>
          <p:nvPr>
            <p:ph idx="1"/>
          </p:nvPr>
        </p:nvSpPr>
        <p:spPr/>
        <p:txBody>
          <a:bodyPr/>
          <a:lstStyle/>
          <a:p>
            <a:pPr algn="just" rtl="1" eaLnBrk="1" hangingPunct="1"/>
            <a:endParaRPr lang="fa-IR" dirty="0" smtClean="0"/>
          </a:p>
          <a:p>
            <a:pPr algn="just" rtl="1" eaLnBrk="1" hangingPunct="1"/>
            <a:r>
              <a:rPr lang="fa-IR" dirty="0" smtClean="0"/>
              <a:t>پائین ترین درجه حرارتی است که یک سوخت توان تولید بخارات کافی جهت اشتعال و ادامه اشتعال را داشته باشد گویند.</a:t>
            </a:r>
          </a:p>
          <a:p>
            <a:pPr algn="just" rtl="1" eaLnBrk="1" hangingPunct="1"/>
            <a:endParaRPr lang="fa-IR" dirty="0" smtClean="0"/>
          </a:p>
          <a:p>
            <a:pPr algn="just" rtl="1" eaLnBrk="1" hangingPunct="1"/>
            <a:endParaRPr lang="fa-IR" dirty="0" smtClean="0"/>
          </a:p>
          <a:p>
            <a:pPr algn="just" rtl="1" eaLnBrk="1" hangingPunct="1"/>
            <a:r>
              <a:rPr lang="fa-IR" dirty="0" smtClean="0"/>
              <a:t>نکته : نقطه اشتعال معمولاٌ چند درجه حرارت بالاتر از نقطه شعله زنی است.</a:t>
            </a:r>
          </a:p>
          <a:p>
            <a:pPr algn="just" rtl="1" eaLnBrk="1" hangingPunct="1"/>
            <a:endParaRPr lang="fa-IR" dirty="0" smtClean="0"/>
          </a:p>
          <a:p>
            <a:pPr algn="just" rtl="1" eaLnBrk="1" hangingPunct="1"/>
            <a:endParaRPr lang="fa-IR"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85751"/>
            <a:ext cx="10363200" cy="1285875"/>
          </a:xfrm>
        </p:spPr>
        <p:txBody>
          <a:bodyPr>
            <a:normAutofit fontScale="90000"/>
          </a:bodyPr>
          <a:lstStyle/>
          <a:p>
            <a:pPr algn="ctr" eaLnBrk="1" fontAlgn="auto" hangingPunct="1">
              <a:spcAft>
                <a:spcPts val="0"/>
              </a:spcAft>
              <a:defRPr/>
            </a:pPr>
            <a:r>
              <a:rPr lang="fa-IR" dirty="0" smtClean="0">
                <a:solidFill>
                  <a:schemeClr val="tx2">
                    <a:satMod val="200000"/>
                  </a:schemeClr>
                </a:solidFill>
              </a:rPr>
              <a:t>درجه حرارت خود بخود سوزی</a:t>
            </a:r>
            <a:br>
              <a:rPr lang="fa-IR" dirty="0" smtClean="0">
                <a:solidFill>
                  <a:schemeClr val="tx2">
                    <a:satMod val="200000"/>
                  </a:schemeClr>
                </a:solidFill>
              </a:rPr>
            </a:br>
            <a:r>
              <a:rPr lang="en-US" dirty="0" smtClean="0">
                <a:solidFill>
                  <a:schemeClr val="tx2">
                    <a:satMod val="200000"/>
                  </a:schemeClr>
                </a:solidFill>
              </a:rPr>
              <a:t>SPONTANEOUS IGNITION</a:t>
            </a:r>
            <a:endParaRPr lang="fa-IR" dirty="0">
              <a:solidFill>
                <a:schemeClr val="tx2">
                  <a:satMod val="200000"/>
                </a:schemeClr>
              </a:solidFill>
            </a:endParaRPr>
          </a:p>
        </p:txBody>
      </p:sp>
      <p:sp>
        <p:nvSpPr>
          <p:cNvPr id="63491" name="Content Placeholder 2"/>
          <p:cNvSpPr>
            <a:spLocks noGrp="1"/>
          </p:cNvSpPr>
          <p:nvPr>
            <p:ph idx="1"/>
          </p:nvPr>
        </p:nvSpPr>
        <p:spPr>
          <a:xfrm>
            <a:off x="1333500" y="2286001"/>
            <a:ext cx="10363200" cy="3929063"/>
          </a:xfrm>
        </p:spPr>
        <p:txBody>
          <a:bodyPr/>
          <a:lstStyle/>
          <a:p>
            <a:pPr algn="just" rtl="1" eaLnBrk="1" hangingPunct="1"/>
            <a:r>
              <a:rPr lang="fa-IR" dirty="0" smtClean="0"/>
              <a:t>پائین ترین درجه حرارتی است که در آن ماده بدون حضور منبع شعله زنه به خودی خود مشتعل می گردد</a:t>
            </a:r>
          </a:p>
          <a:p>
            <a:pPr algn="just" rtl="1" eaLnBrk="1" hangingPunct="1"/>
            <a:endParaRPr lang="fa-IR" dirty="0" smtClean="0"/>
          </a:p>
          <a:p>
            <a:pPr algn="just" rtl="1" eaLnBrk="1" hangingPunct="1"/>
            <a:r>
              <a:rPr lang="fa-IR" dirty="0" smtClean="0"/>
              <a:t>مثال :</a:t>
            </a:r>
          </a:p>
          <a:p>
            <a:pPr algn="just" rtl="1" eaLnBrk="1" hangingPunct="1">
              <a:buFont typeface="Wingdings" pitchFamily="2" charset="2"/>
              <a:buNone/>
            </a:pPr>
            <a:r>
              <a:rPr lang="fa-IR" dirty="0" smtClean="0"/>
              <a:t>           انبار های علوفه تازه – زغال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9367"/>
            <a:ext cx="10515600" cy="1325563"/>
          </a:xfrm>
        </p:spPr>
        <p:txBody>
          <a:bodyPr/>
          <a:lstStyle/>
          <a:p>
            <a:pPr algn="ctr" rtl="1"/>
            <a:r>
              <a:rPr lang="fa-IR" dirty="0" smtClean="0"/>
              <a:t>انفجارمایع در حال جوش و انبساط بخار(</a:t>
            </a:r>
            <a:r>
              <a:rPr lang="en-US" dirty="0" smtClean="0"/>
              <a:t>BLEVE</a:t>
            </a:r>
            <a:r>
              <a:rPr lang="fa-IR" dirty="0" smtClean="0"/>
              <a:t>)</a:t>
            </a:r>
            <a:endParaRPr lang="fa-IR" dirty="0"/>
          </a:p>
        </p:txBody>
      </p:sp>
      <p:sp>
        <p:nvSpPr>
          <p:cNvPr id="3" name="Content Placeholder 2"/>
          <p:cNvSpPr>
            <a:spLocks noGrp="1"/>
          </p:cNvSpPr>
          <p:nvPr>
            <p:ph idx="1"/>
          </p:nvPr>
        </p:nvSpPr>
        <p:spPr/>
        <p:txBody>
          <a:bodyPr/>
          <a:lstStyle/>
          <a:p>
            <a:pPr algn="r" rtl="1"/>
            <a:endParaRPr lang="fa-IR" dirty="0" smtClean="0"/>
          </a:p>
          <a:p>
            <a:pPr algn="r" rtl="1"/>
            <a:r>
              <a:rPr lang="fa-IR" dirty="0" smtClean="0"/>
              <a:t>مخزن در معرض آتش                           </a:t>
            </a:r>
          </a:p>
          <a:p>
            <a:pPr algn="r" rtl="1">
              <a:buNone/>
            </a:pPr>
            <a:r>
              <a:rPr lang="fa-IR" dirty="0" smtClean="0"/>
              <a:t>                               مایع گرمتر</a:t>
            </a:r>
          </a:p>
          <a:p>
            <a:pPr algn="r" rtl="1">
              <a:buNone/>
            </a:pPr>
            <a:r>
              <a:rPr lang="fa-IR" dirty="0" smtClean="0"/>
              <a:t>                                             بخار بیشتر</a:t>
            </a:r>
          </a:p>
          <a:p>
            <a:pPr algn="r" rtl="1">
              <a:buNone/>
            </a:pPr>
            <a:r>
              <a:rPr lang="fa-IR" dirty="0" smtClean="0"/>
              <a:t>                                                               افزایش فشار بخار</a:t>
            </a:r>
          </a:p>
          <a:p>
            <a:pPr algn="r" rtl="1">
              <a:buNone/>
            </a:pPr>
            <a:r>
              <a:rPr lang="fa-IR" dirty="0" smtClean="0"/>
              <a:t>                                                                                         انفجار</a:t>
            </a:r>
          </a:p>
          <a:p>
            <a:pPr algn="r" rtl="1">
              <a:buNone/>
            </a:pPr>
            <a:endParaRPr lang="fa-IR" dirty="0" smtClean="0"/>
          </a:p>
          <a:p>
            <a:pPr algn="r" rtl="1">
              <a:buNone/>
            </a:pPr>
            <a:r>
              <a:rPr lang="fa-IR" dirty="0" smtClean="0"/>
              <a:t>مخزن مانند یک خمپاره جنگی عمل میکند و ترکش های آن به اطراف پرتاب میشود</a:t>
            </a:r>
          </a:p>
        </p:txBody>
      </p:sp>
      <p:sp>
        <p:nvSpPr>
          <p:cNvPr id="4" name="Action Button: Movie 3">
            <a:hlinkClick r:id="rId2" action="ppaction://program" highlightClick="1"/>
          </p:cNvPr>
          <p:cNvSpPr/>
          <p:nvPr/>
        </p:nvSpPr>
        <p:spPr>
          <a:xfrm>
            <a:off x="1" y="-38635"/>
            <a:ext cx="244698" cy="27045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Action Button: Movie 4">
            <a:hlinkClick r:id="rId3" action="ppaction://program" highlightClick="1"/>
          </p:cNvPr>
          <p:cNvSpPr/>
          <p:nvPr/>
        </p:nvSpPr>
        <p:spPr>
          <a:xfrm>
            <a:off x="11938715" y="1"/>
            <a:ext cx="253284" cy="23182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Action Button: Movie 5">
            <a:hlinkClick r:id="rId4" action="ppaction://program" highlightClick="1"/>
          </p:cNvPr>
          <p:cNvSpPr/>
          <p:nvPr/>
        </p:nvSpPr>
        <p:spPr>
          <a:xfrm>
            <a:off x="11938714" y="6619741"/>
            <a:ext cx="253285" cy="295627"/>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dirty="0" err="1" smtClean="0"/>
              <a:t>boilover</a:t>
            </a:r>
            <a:endParaRPr lang="fa-IR" dirty="0"/>
          </a:p>
        </p:txBody>
      </p:sp>
      <p:sp>
        <p:nvSpPr>
          <p:cNvPr id="3" name="Content Placeholder 2"/>
          <p:cNvSpPr>
            <a:spLocks noGrp="1"/>
          </p:cNvSpPr>
          <p:nvPr>
            <p:ph sz="half" idx="1"/>
          </p:nvPr>
        </p:nvSpPr>
        <p:spPr>
          <a:xfrm>
            <a:off x="6172200" y="2094449"/>
            <a:ext cx="5181600" cy="4351338"/>
          </a:xfrm>
        </p:spPr>
        <p:txBody>
          <a:bodyPr/>
          <a:lstStyle/>
          <a:p>
            <a:pPr algn="r" rtl="1"/>
            <a:r>
              <a:rPr lang="fa-IR" dirty="0" smtClean="0"/>
              <a:t>این پدیده حالتی را شرح میدهد که ممکن است در طول آتش سوزی در یک مخزن حامل بعضی از مواد نفتی که قسمت بالای آن باز می باشد اتفاق افتد.</a:t>
            </a:r>
            <a:endParaRPr lang="fa-IR" dirty="0"/>
          </a:p>
        </p:txBody>
      </p:sp>
      <p:pic>
        <p:nvPicPr>
          <p:cNvPr id="6" name="Content Placeholder 5" descr="boilover.jpg"/>
          <p:cNvPicPr>
            <a:picLocks noGrp="1" noChangeAspect="1"/>
          </p:cNvPicPr>
          <p:nvPr>
            <p:ph sz="half" idx="2"/>
          </p:nvPr>
        </p:nvPicPr>
        <p:blipFill>
          <a:blip r:embed="rId2"/>
          <a:stretch>
            <a:fillRect/>
          </a:stretch>
        </p:blipFill>
        <p:spPr>
          <a:xfrm>
            <a:off x="221860" y="1916450"/>
            <a:ext cx="5854535" cy="3466943"/>
          </a:xfrm>
        </p:spPr>
      </p:pic>
      <p:sp>
        <p:nvSpPr>
          <p:cNvPr id="7" name="Action Button: Movie 6">
            <a:hlinkClick r:id="rId3" action="ppaction://program" highlightClick="1"/>
          </p:cNvPr>
          <p:cNvSpPr/>
          <p:nvPr/>
        </p:nvSpPr>
        <p:spPr>
          <a:xfrm>
            <a:off x="11483438" y="-38636"/>
            <a:ext cx="708561" cy="5700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0018" y="-38636"/>
            <a:ext cx="1295400" cy="4733925"/>
          </a:xfrm>
          <a:prstGeom prst="rect">
            <a:avLst/>
          </a:prstGeom>
        </p:spPr>
      </p:pic>
      <p:sp>
        <p:nvSpPr>
          <p:cNvPr id="5" name="Action Button: Movie 4">
            <a:hlinkClick r:id="rId5" action="ppaction://program" highlightClick="1"/>
          </p:cNvPr>
          <p:cNvSpPr/>
          <p:nvPr/>
        </p:nvSpPr>
        <p:spPr>
          <a:xfrm>
            <a:off x="23573" y="10173"/>
            <a:ext cx="198287" cy="221648"/>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گازها</a:t>
            </a:r>
            <a:endParaRPr lang="en-US" dirty="0"/>
          </a:p>
        </p:txBody>
      </p:sp>
      <p:sp>
        <p:nvSpPr>
          <p:cNvPr id="3" name="Content Placeholder 2"/>
          <p:cNvSpPr>
            <a:spLocks noGrp="1"/>
          </p:cNvSpPr>
          <p:nvPr>
            <p:ph idx="1"/>
          </p:nvPr>
        </p:nvSpPr>
        <p:spPr/>
        <p:txBody>
          <a:bodyPr/>
          <a:lstStyle/>
          <a:p>
            <a:pPr algn="r" rtl="1"/>
            <a:r>
              <a:rPr lang="fa-IR" dirty="0" smtClean="0"/>
              <a:t>شکل و حجم خاصی ندارد و به طور نامحدودی گسترش می یابد</a:t>
            </a:r>
          </a:p>
          <a:p>
            <a:pPr algn="r" rtl="1"/>
            <a:endParaRPr lang="fa-IR" dirty="0"/>
          </a:p>
          <a:p>
            <a:pPr algn="r" rtl="1"/>
            <a:r>
              <a:rPr lang="fa-IR" dirty="0" smtClean="0"/>
              <a:t>نسبت سوخت به هوا</a:t>
            </a:r>
          </a:p>
          <a:p>
            <a:pPr algn="r" rtl="1"/>
            <a:endParaRPr lang="fa-IR" dirty="0"/>
          </a:p>
          <a:p>
            <a:pPr algn="r" rtl="1"/>
            <a:r>
              <a:rPr lang="fa-IR" dirty="0" smtClean="0"/>
              <a:t>در حالت گازی مولکولهای اکسیژن و سوخت به طور آزاد با هم ترکیب شده و با یکدیگر تماس مستقیم پیدا میکند </a:t>
            </a:r>
            <a:endParaRPr lang="en-US" dirty="0"/>
          </a:p>
        </p:txBody>
      </p:sp>
    </p:spTree>
    <p:extLst>
      <p:ext uri="{BB962C8B-B14F-4D97-AF65-F5344CB8AC3E}">
        <p14:creationId xmlns:p14="http://schemas.microsoft.com/office/powerpoint/2010/main" val="12522715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0883"/>
            <a:ext cx="10515600" cy="1325563"/>
          </a:xfrm>
        </p:spPr>
        <p:txBody>
          <a:bodyPr/>
          <a:lstStyle/>
          <a:p>
            <a:pPr algn="ctr"/>
            <a:r>
              <a:rPr lang="fa-IR" dirty="0" smtClean="0"/>
              <a:t>گازها</a:t>
            </a:r>
            <a:endParaRPr lang="en-US" dirty="0"/>
          </a:p>
        </p:txBody>
      </p:sp>
      <p:pic>
        <p:nvPicPr>
          <p:cNvPr id="73730" name="Picture 2"/>
          <p:cNvPicPr>
            <a:picLocks noGrp="1" noChangeAspect="1" noChangeArrowheads="1"/>
          </p:cNvPicPr>
          <p:nvPr>
            <p:ph idx="1"/>
          </p:nvPr>
        </p:nvPicPr>
        <p:blipFill>
          <a:blip r:embed="rId2"/>
          <a:stretch>
            <a:fillRect/>
          </a:stretch>
        </p:blipFill>
        <p:spPr bwMode="auto">
          <a:xfrm>
            <a:off x="4329112" y="2677319"/>
            <a:ext cx="3533775" cy="2647950"/>
          </a:xfrm>
          <a:prstGeom prst="rect">
            <a:avLst/>
          </a:prstGeom>
          <a:noFill/>
          <a:ln w="9525">
            <a:noFill/>
            <a:miter lim="800000"/>
            <a:headEnd/>
            <a:tailEnd/>
          </a:ln>
          <a:effectLst/>
        </p:spPr>
      </p:pic>
      <p:sp>
        <p:nvSpPr>
          <p:cNvPr id="8" name="Rounded Rectangle 7"/>
          <p:cNvSpPr/>
          <p:nvPr/>
        </p:nvSpPr>
        <p:spPr>
          <a:xfrm>
            <a:off x="7721600" y="1524000"/>
            <a:ext cx="32512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4000" dirty="0" smtClean="0"/>
              <a:t>LPG</a:t>
            </a:r>
            <a:endParaRPr lang="en-US" sz="4000" dirty="0"/>
          </a:p>
        </p:txBody>
      </p:sp>
      <p:sp>
        <p:nvSpPr>
          <p:cNvPr id="9" name="Rounded Rectangle 8"/>
          <p:cNvSpPr/>
          <p:nvPr/>
        </p:nvSpPr>
        <p:spPr>
          <a:xfrm>
            <a:off x="2170771" y="1291683"/>
            <a:ext cx="33528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CNG</a:t>
            </a:r>
            <a:endParaRPr lang="en-US" sz="4000" dirty="0"/>
          </a:p>
        </p:txBody>
      </p:sp>
      <p:sp>
        <p:nvSpPr>
          <p:cNvPr id="10" name="Rectangle 9"/>
          <p:cNvSpPr/>
          <p:nvPr/>
        </p:nvSpPr>
        <p:spPr>
          <a:xfrm>
            <a:off x="2032000" y="3200400"/>
            <a:ext cx="45720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731" name="Picture 3"/>
          <p:cNvPicPr>
            <a:picLocks noChangeAspect="1" noChangeArrowheads="1"/>
          </p:cNvPicPr>
          <p:nvPr/>
        </p:nvPicPr>
        <p:blipFill>
          <a:blip r:embed="rId3"/>
          <a:srcRect/>
          <a:stretch>
            <a:fillRect/>
          </a:stretch>
        </p:blipFill>
        <p:spPr bwMode="auto">
          <a:xfrm>
            <a:off x="2133600" y="3200400"/>
            <a:ext cx="4470400" cy="2895600"/>
          </a:xfrm>
          <a:prstGeom prst="rect">
            <a:avLst/>
          </a:prstGeom>
          <a:noFill/>
          <a:ln w="9525">
            <a:noFill/>
            <a:miter lim="800000"/>
            <a:headEnd/>
            <a:tailEnd/>
          </a:ln>
          <a:effectLst/>
        </p:spPr>
      </p:pic>
      <p:sp>
        <p:nvSpPr>
          <p:cNvPr id="11" name="Action Button: Movie 10">
            <a:hlinkClick r:id="rId4" action="ppaction://program" highlightClick="1"/>
          </p:cNvPr>
          <p:cNvSpPr/>
          <p:nvPr/>
        </p:nvSpPr>
        <p:spPr>
          <a:xfrm>
            <a:off x="12192" y="-27432"/>
            <a:ext cx="475488" cy="384048"/>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Action Button: Movie 11">
            <a:hlinkClick r:id="rId5" action="ppaction://program" highlightClick="1"/>
          </p:cNvPr>
          <p:cNvSpPr/>
          <p:nvPr/>
        </p:nvSpPr>
        <p:spPr>
          <a:xfrm>
            <a:off x="11679936" y="1675"/>
            <a:ext cx="512064" cy="36576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Action Button: Movie 12">
            <a:hlinkClick r:id="rId6" action="ppaction://program" highlightClick="1"/>
          </p:cNvPr>
          <p:cNvSpPr/>
          <p:nvPr/>
        </p:nvSpPr>
        <p:spPr>
          <a:xfrm>
            <a:off x="11667744" y="6468156"/>
            <a:ext cx="524256" cy="338328"/>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idx="1"/>
          </p:nvPr>
        </p:nvSpPr>
        <p:spPr/>
        <p:txBody>
          <a:bodyPr/>
          <a:lstStyle/>
          <a:p>
            <a:pPr algn="ctr" rtl="1"/>
            <a:r>
              <a:rPr lang="fa-IR" dirty="0" smtClean="0"/>
              <a:t>واکنش شیمیایی</a:t>
            </a:r>
            <a:endParaRPr lang="en-US" dirty="0"/>
          </a:p>
        </p:txBody>
      </p:sp>
      <p:sp>
        <p:nvSpPr>
          <p:cNvPr id="8" name="Content Placeholder 7"/>
          <p:cNvSpPr>
            <a:spLocks noGrp="1"/>
          </p:cNvSpPr>
          <p:nvPr>
            <p:ph sz="half" idx="2"/>
          </p:nvPr>
        </p:nvSpPr>
        <p:spPr/>
        <p:txBody>
          <a:bodyPr/>
          <a:lstStyle/>
          <a:p>
            <a:pPr algn="r" rtl="1"/>
            <a:r>
              <a:rPr lang="fa-IR" dirty="0" smtClean="0"/>
              <a:t>ماهیت ماده تغیر کرده و ماده جدیدی تولید میشود</a:t>
            </a:r>
            <a:endParaRPr lang="en-US" dirty="0"/>
          </a:p>
        </p:txBody>
      </p:sp>
      <p:sp>
        <p:nvSpPr>
          <p:cNvPr id="9" name="Text Placeholder 8"/>
          <p:cNvSpPr>
            <a:spLocks noGrp="1"/>
          </p:cNvSpPr>
          <p:nvPr>
            <p:ph type="body" sz="quarter" idx="3"/>
          </p:nvPr>
        </p:nvSpPr>
        <p:spPr/>
        <p:txBody>
          <a:bodyPr/>
          <a:lstStyle/>
          <a:p>
            <a:pPr algn="ctr" rtl="1"/>
            <a:r>
              <a:rPr lang="fa-IR" dirty="0" smtClean="0"/>
              <a:t>واکنش فیزیکی</a:t>
            </a:r>
            <a:endParaRPr lang="en-US" dirty="0"/>
          </a:p>
        </p:txBody>
      </p:sp>
      <p:sp>
        <p:nvSpPr>
          <p:cNvPr id="10" name="Content Placeholder 9"/>
          <p:cNvSpPr>
            <a:spLocks noGrp="1"/>
          </p:cNvSpPr>
          <p:nvPr>
            <p:ph sz="quarter" idx="4"/>
          </p:nvPr>
        </p:nvSpPr>
        <p:spPr/>
        <p:txBody>
          <a:bodyPr/>
          <a:lstStyle/>
          <a:p>
            <a:pPr algn="r" rtl="1"/>
            <a:r>
              <a:rPr lang="fa-IR" dirty="0" smtClean="0"/>
              <a:t>ماهیت ماده تغیر نمیکند بلکه از حالتی به حالت دیگر تبدیل میشود</a:t>
            </a:r>
            <a:endParaRPr lang="en-US" dirty="0"/>
          </a:p>
        </p:txBody>
      </p:sp>
    </p:spTree>
    <p:extLst>
      <p:ext uri="{BB962C8B-B14F-4D97-AF65-F5344CB8AC3E}">
        <p14:creationId xmlns:p14="http://schemas.microsoft.com/office/powerpoint/2010/main" val="33997248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آتش سوزی گازها</a:t>
            </a:r>
            <a:endParaRPr lang="fa-IR" dirty="0"/>
          </a:p>
        </p:txBody>
      </p:sp>
      <p:sp>
        <p:nvSpPr>
          <p:cNvPr id="3" name="Content Placeholder 2"/>
          <p:cNvSpPr>
            <a:spLocks noGrp="1"/>
          </p:cNvSpPr>
          <p:nvPr>
            <p:ph idx="1"/>
          </p:nvPr>
        </p:nvSpPr>
        <p:spPr/>
        <p:txBody>
          <a:bodyPr/>
          <a:lstStyle/>
          <a:p>
            <a:pPr algn="r" rtl="1"/>
            <a:r>
              <a:rPr lang="fa-IR" dirty="0" smtClean="0"/>
              <a:t>چگالی بخار</a:t>
            </a:r>
          </a:p>
          <a:p>
            <a:pPr algn="r" rtl="1">
              <a:buNone/>
            </a:pPr>
            <a:r>
              <a:rPr lang="fa-IR" dirty="0" smtClean="0"/>
              <a:t>وزن مولکولهای گاز در مقایسه با هوا (چگالی هوا یک میباشد)</a:t>
            </a:r>
          </a:p>
          <a:p>
            <a:pPr algn="r" rtl="1">
              <a:buNone/>
            </a:pPr>
            <a:endParaRPr lang="fa-IR" dirty="0" smtClean="0"/>
          </a:p>
          <a:p>
            <a:pPr algn="r" rtl="1"/>
            <a:endParaRPr lang="fa-IR" dirty="0" smtClean="0"/>
          </a:p>
          <a:p>
            <a:pPr algn="r" rtl="1"/>
            <a:r>
              <a:rPr lang="fa-IR" dirty="0" smtClean="0"/>
              <a:t>محدوده قابل اشتعال</a:t>
            </a:r>
          </a:p>
          <a:p>
            <a:pPr algn="r" rtl="1">
              <a:buNone/>
            </a:pPr>
            <a:r>
              <a:rPr lang="en-US" dirty="0" smtClean="0"/>
              <a:t>LEL</a:t>
            </a:r>
            <a:r>
              <a:rPr lang="fa-IR" dirty="0" smtClean="0"/>
              <a:t>     حداقل مقدار سوخت</a:t>
            </a:r>
          </a:p>
          <a:p>
            <a:pPr algn="r" rtl="1">
              <a:buNone/>
            </a:pPr>
            <a:r>
              <a:rPr lang="en-US" dirty="0" smtClean="0"/>
              <a:t>UEL</a:t>
            </a:r>
            <a:r>
              <a:rPr lang="fa-IR" dirty="0" smtClean="0"/>
              <a:t>     حداکثر مقدارسوخت</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fa-IR" dirty="0" smtClean="0">
                <a:solidFill>
                  <a:schemeClr val="tx2">
                    <a:satMod val="200000"/>
                  </a:schemeClr>
                </a:solidFill>
              </a:rPr>
              <a:t>حدود اشتعال برخی از گازها و بخارات</a:t>
            </a:r>
            <a:endParaRPr lang="fa-IR" dirty="0">
              <a:solidFill>
                <a:schemeClr val="tx2">
                  <a:satMod val="200000"/>
                </a:schemeClr>
              </a:solidFill>
            </a:endParaRPr>
          </a:p>
        </p:txBody>
      </p:sp>
      <p:graphicFrame>
        <p:nvGraphicFramePr>
          <p:cNvPr id="4" name="Content Placeholder 3"/>
          <p:cNvGraphicFramePr>
            <a:graphicFrameLocks noGrp="1"/>
          </p:cNvGraphicFramePr>
          <p:nvPr>
            <p:ph idx="1"/>
          </p:nvPr>
        </p:nvGraphicFramePr>
        <p:xfrm>
          <a:off x="1238250" y="2000250"/>
          <a:ext cx="10363201" cy="3337560"/>
        </p:xfrm>
        <a:graphic>
          <a:graphicData uri="http://schemas.openxmlformats.org/drawingml/2006/table">
            <a:tbl>
              <a:tblPr rtl="1" firstRow="1" bandRow="1">
                <a:tableStyleId>{21E4AEA4-8DFA-4A89-87EB-49C32662AFE0}</a:tableStyleId>
              </a:tblPr>
              <a:tblGrid>
                <a:gridCol w="1028731"/>
                <a:gridCol w="2952729"/>
                <a:gridCol w="3219428"/>
                <a:gridCol w="3162313"/>
              </a:tblGrid>
              <a:tr h="370840">
                <a:tc>
                  <a:txBody>
                    <a:bodyPr/>
                    <a:lstStyle/>
                    <a:p>
                      <a:pPr algn="ctr" rtl="1"/>
                      <a:r>
                        <a:rPr lang="fa-IR" dirty="0" smtClean="0"/>
                        <a:t>ردیف</a:t>
                      </a:r>
                      <a:endParaRPr lang="fa-IR" dirty="0"/>
                    </a:p>
                  </a:txBody>
                  <a:tcPr marL="121920" marR="121920"/>
                </a:tc>
                <a:tc>
                  <a:txBody>
                    <a:bodyPr/>
                    <a:lstStyle/>
                    <a:p>
                      <a:pPr algn="ctr" rtl="1"/>
                      <a:r>
                        <a:rPr lang="fa-IR" dirty="0" smtClean="0"/>
                        <a:t>ماده</a:t>
                      </a:r>
                      <a:endParaRPr lang="fa-IR" dirty="0"/>
                    </a:p>
                  </a:txBody>
                  <a:tcPr marL="121920" marR="121920"/>
                </a:tc>
                <a:tc>
                  <a:txBody>
                    <a:bodyPr/>
                    <a:lstStyle/>
                    <a:p>
                      <a:pPr algn="ctr" rtl="1"/>
                      <a:r>
                        <a:rPr lang="fa-IR" dirty="0" smtClean="0"/>
                        <a:t>حد پائین </a:t>
                      </a:r>
                      <a:r>
                        <a:rPr lang="en-US" dirty="0" smtClean="0"/>
                        <a:t>( LEL )</a:t>
                      </a:r>
                      <a:endParaRPr lang="fa-IR" dirty="0"/>
                    </a:p>
                  </a:txBody>
                  <a:tcPr marL="121920" marR="121920"/>
                </a:tc>
                <a:tc>
                  <a:txBody>
                    <a:bodyPr/>
                    <a:lstStyle/>
                    <a:p>
                      <a:pPr algn="ctr" rtl="1"/>
                      <a:r>
                        <a:rPr lang="fa-IR" dirty="0" smtClean="0"/>
                        <a:t>حد بالا</a:t>
                      </a:r>
                      <a:r>
                        <a:rPr lang="en-US" dirty="0" smtClean="0"/>
                        <a:t>( UEL )</a:t>
                      </a:r>
                      <a:r>
                        <a:rPr lang="fa-IR" dirty="0" smtClean="0"/>
                        <a:t> </a:t>
                      </a:r>
                      <a:endParaRPr lang="fa-IR" dirty="0"/>
                    </a:p>
                  </a:txBody>
                  <a:tcPr marL="121920" marR="121920"/>
                </a:tc>
              </a:tr>
              <a:tr h="370840">
                <a:tc>
                  <a:txBody>
                    <a:bodyPr/>
                    <a:lstStyle/>
                    <a:p>
                      <a:pPr algn="ctr" rtl="1"/>
                      <a:r>
                        <a:rPr lang="fa-IR" dirty="0" smtClean="0"/>
                        <a:t>1</a:t>
                      </a:r>
                      <a:endParaRPr lang="fa-IR" dirty="0"/>
                    </a:p>
                  </a:txBody>
                  <a:tcPr marL="121920" marR="121920"/>
                </a:tc>
                <a:tc>
                  <a:txBody>
                    <a:bodyPr/>
                    <a:lstStyle/>
                    <a:p>
                      <a:pPr algn="r" rtl="1"/>
                      <a:r>
                        <a:rPr lang="fa-IR" dirty="0" smtClean="0"/>
                        <a:t>پروپان</a:t>
                      </a:r>
                      <a:endParaRPr lang="fa-IR" dirty="0"/>
                    </a:p>
                  </a:txBody>
                  <a:tcPr marL="121920" marR="121920"/>
                </a:tc>
                <a:tc>
                  <a:txBody>
                    <a:bodyPr/>
                    <a:lstStyle/>
                    <a:p>
                      <a:pPr algn="ctr" rtl="1"/>
                      <a:r>
                        <a:rPr lang="fa-IR" dirty="0" smtClean="0"/>
                        <a:t>2</a:t>
                      </a:r>
                      <a:endParaRPr lang="fa-IR" dirty="0"/>
                    </a:p>
                  </a:txBody>
                  <a:tcPr marL="121920" marR="121920"/>
                </a:tc>
                <a:tc>
                  <a:txBody>
                    <a:bodyPr/>
                    <a:lstStyle/>
                    <a:p>
                      <a:pPr algn="ctr" rtl="1"/>
                      <a:r>
                        <a:rPr lang="fa-IR" dirty="0" smtClean="0"/>
                        <a:t>10</a:t>
                      </a:r>
                      <a:endParaRPr lang="fa-IR" dirty="0"/>
                    </a:p>
                  </a:txBody>
                  <a:tcPr marL="121920" marR="121920"/>
                </a:tc>
              </a:tr>
              <a:tr h="370840">
                <a:tc>
                  <a:txBody>
                    <a:bodyPr/>
                    <a:lstStyle/>
                    <a:p>
                      <a:pPr algn="ctr" rtl="1"/>
                      <a:r>
                        <a:rPr lang="fa-IR" dirty="0" smtClean="0"/>
                        <a:t>2</a:t>
                      </a:r>
                      <a:endParaRPr lang="fa-IR" dirty="0"/>
                    </a:p>
                  </a:txBody>
                  <a:tcPr marL="121920" marR="121920"/>
                </a:tc>
                <a:tc>
                  <a:txBody>
                    <a:bodyPr/>
                    <a:lstStyle/>
                    <a:p>
                      <a:pPr algn="r" rtl="1"/>
                      <a:r>
                        <a:rPr lang="fa-IR" dirty="0" smtClean="0"/>
                        <a:t>هیدروزن</a:t>
                      </a:r>
                      <a:endParaRPr lang="fa-IR" dirty="0"/>
                    </a:p>
                  </a:txBody>
                  <a:tcPr marL="121920" marR="121920"/>
                </a:tc>
                <a:tc>
                  <a:txBody>
                    <a:bodyPr/>
                    <a:lstStyle/>
                    <a:p>
                      <a:pPr algn="ctr" rtl="1"/>
                      <a:r>
                        <a:rPr lang="fa-IR" dirty="0" smtClean="0"/>
                        <a:t>4</a:t>
                      </a:r>
                      <a:endParaRPr lang="fa-IR" dirty="0"/>
                    </a:p>
                  </a:txBody>
                  <a:tcPr marL="121920" marR="121920"/>
                </a:tc>
                <a:tc>
                  <a:txBody>
                    <a:bodyPr/>
                    <a:lstStyle/>
                    <a:p>
                      <a:pPr algn="ctr" rtl="1"/>
                      <a:r>
                        <a:rPr lang="fa-IR" dirty="0" smtClean="0"/>
                        <a:t>76</a:t>
                      </a:r>
                      <a:endParaRPr lang="fa-IR" dirty="0"/>
                    </a:p>
                  </a:txBody>
                  <a:tcPr marL="121920" marR="121920"/>
                </a:tc>
              </a:tr>
              <a:tr h="370840">
                <a:tc>
                  <a:txBody>
                    <a:bodyPr/>
                    <a:lstStyle/>
                    <a:p>
                      <a:pPr algn="ctr" rtl="1"/>
                      <a:r>
                        <a:rPr lang="fa-IR" dirty="0" smtClean="0"/>
                        <a:t>3</a:t>
                      </a:r>
                      <a:endParaRPr lang="fa-IR" dirty="0"/>
                    </a:p>
                  </a:txBody>
                  <a:tcPr marL="121920" marR="121920"/>
                </a:tc>
                <a:tc>
                  <a:txBody>
                    <a:bodyPr/>
                    <a:lstStyle/>
                    <a:p>
                      <a:pPr algn="r" rtl="1"/>
                      <a:r>
                        <a:rPr lang="fa-IR" dirty="0" smtClean="0"/>
                        <a:t>منواکسید کربن</a:t>
                      </a:r>
                      <a:endParaRPr lang="fa-IR" dirty="0"/>
                    </a:p>
                  </a:txBody>
                  <a:tcPr marL="121920" marR="121920"/>
                </a:tc>
                <a:tc>
                  <a:txBody>
                    <a:bodyPr/>
                    <a:lstStyle/>
                    <a:p>
                      <a:pPr algn="ctr" rtl="1"/>
                      <a:r>
                        <a:rPr lang="fa-IR" dirty="0" smtClean="0"/>
                        <a:t>12/5</a:t>
                      </a:r>
                      <a:endParaRPr lang="fa-IR" dirty="0"/>
                    </a:p>
                  </a:txBody>
                  <a:tcPr marL="121920" marR="121920"/>
                </a:tc>
                <a:tc>
                  <a:txBody>
                    <a:bodyPr/>
                    <a:lstStyle/>
                    <a:p>
                      <a:pPr algn="ctr" rtl="1"/>
                      <a:r>
                        <a:rPr lang="fa-IR" dirty="0" smtClean="0"/>
                        <a:t>78</a:t>
                      </a:r>
                      <a:endParaRPr lang="fa-IR" dirty="0"/>
                    </a:p>
                  </a:txBody>
                  <a:tcPr marL="121920" marR="121920"/>
                </a:tc>
              </a:tr>
              <a:tr h="370840">
                <a:tc>
                  <a:txBody>
                    <a:bodyPr/>
                    <a:lstStyle/>
                    <a:p>
                      <a:pPr algn="ctr" rtl="1"/>
                      <a:r>
                        <a:rPr lang="fa-IR" dirty="0" smtClean="0"/>
                        <a:t>4</a:t>
                      </a:r>
                      <a:endParaRPr lang="fa-IR" dirty="0"/>
                    </a:p>
                  </a:txBody>
                  <a:tcPr marL="121920" marR="121920"/>
                </a:tc>
                <a:tc>
                  <a:txBody>
                    <a:bodyPr/>
                    <a:lstStyle/>
                    <a:p>
                      <a:pPr algn="r" rtl="1"/>
                      <a:r>
                        <a:rPr lang="fa-IR" dirty="0" smtClean="0"/>
                        <a:t>استیلن</a:t>
                      </a:r>
                      <a:endParaRPr lang="fa-IR" dirty="0"/>
                    </a:p>
                  </a:txBody>
                  <a:tcPr marL="121920" marR="121920"/>
                </a:tc>
                <a:tc>
                  <a:txBody>
                    <a:bodyPr/>
                    <a:lstStyle/>
                    <a:p>
                      <a:pPr algn="ctr" rtl="1"/>
                      <a:r>
                        <a:rPr lang="fa-IR" dirty="0" smtClean="0"/>
                        <a:t>5/</a:t>
                      </a:r>
                      <a:r>
                        <a:rPr lang="fa-IR" baseline="0" dirty="0" smtClean="0"/>
                        <a:t> 2</a:t>
                      </a:r>
                      <a:endParaRPr lang="fa-IR" dirty="0"/>
                    </a:p>
                  </a:txBody>
                  <a:tcPr marL="121920" marR="121920"/>
                </a:tc>
                <a:tc>
                  <a:txBody>
                    <a:bodyPr/>
                    <a:lstStyle/>
                    <a:p>
                      <a:pPr algn="ctr" rtl="1"/>
                      <a:r>
                        <a:rPr lang="fa-IR" dirty="0" smtClean="0"/>
                        <a:t>80</a:t>
                      </a:r>
                      <a:endParaRPr lang="fa-IR" dirty="0"/>
                    </a:p>
                  </a:txBody>
                  <a:tcPr marL="121920" marR="121920"/>
                </a:tc>
              </a:tr>
              <a:tr h="370840">
                <a:tc>
                  <a:txBody>
                    <a:bodyPr/>
                    <a:lstStyle/>
                    <a:p>
                      <a:pPr algn="ctr" rtl="1"/>
                      <a:r>
                        <a:rPr lang="fa-IR" dirty="0" smtClean="0"/>
                        <a:t>5</a:t>
                      </a:r>
                      <a:endParaRPr lang="fa-IR" dirty="0"/>
                    </a:p>
                  </a:txBody>
                  <a:tcPr marL="121920" marR="121920"/>
                </a:tc>
                <a:tc>
                  <a:txBody>
                    <a:bodyPr/>
                    <a:lstStyle/>
                    <a:p>
                      <a:pPr algn="r" rtl="1"/>
                      <a:r>
                        <a:rPr lang="fa-IR" dirty="0" smtClean="0"/>
                        <a:t>گاز شهری</a:t>
                      </a:r>
                      <a:endParaRPr lang="fa-IR" dirty="0"/>
                    </a:p>
                  </a:txBody>
                  <a:tcPr marL="121920" marR="121920"/>
                </a:tc>
                <a:tc>
                  <a:txBody>
                    <a:bodyPr/>
                    <a:lstStyle/>
                    <a:p>
                      <a:pPr algn="ctr" rtl="1"/>
                      <a:r>
                        <a:rPr lang="fa-IR" dirty="0" smtClean="0"/>
                        <a:t>5</a:t>
                      </a:r>
                      <a:endParaRPr lang="fa-IR" dirty="0"/>
                    </a:p>
                  </a:txBody>
                  <a:tcPr marL="121920" marR="121920"/>
                </a:tc>
                <a:tc>
                  <a:txBody>
                    <a:bodyPr/>
                    <a:lstStyle/>
                    <a:p>
                      <a:pPr algn="ctr" rtl="1"/>
                      <a:r>
                        <a:rPr lang="fa-IR" dirty="0" smtClean="0"/>
                        <a:t>15</a:t>
                      </a:r>
                      <a:endParaRPr lang="fa-IR" dirty="0"/>
                    </a:p>
                  </a:txBody>
                  <a:tcPr marL="121920" marR="121920"/>
                </a:tc>
              </a:tr>
              <a:tr h="370840">
                <a:tc>
                  <a:txBody>
                    <a:bodyPr/>
                    <a:lstStyle/>
                    <a:p>
                      <a:pPr algn="ctr" rtl="1"/>
                      <a:r>
                        <a:rPr lang="fa-IR" dirty="0" smtClean="0"/>
                        <a:t>6</a:t>
                      </a:r>
                      <a:endParaRPr lang="fa-IR" dirty="0"/>
                    </a:p>
                  </a:txBody>
                  <a:tcPr marL="121920" marR="121920"/>
                </a:tc>
                <a:tc>
                  <a:txBody>
                    <a:bodyPr/>
                    <a:lstStyle/>
                    <a:p>
                      <a:pPr algn="r" rtl="1"/>
                      <a:r>
                        <a:rPr lang="fa-IR" dirty="0" smtClean="0"/>
                        <a:t>گاز مایع(بوتان-پروپان)</a:t>
                      </a:r>
                      <a:endParaRPr lang="fa-IR" dirty="0"/>
                    </a:p>
                  </a:txBody>
                  <a:tcPr marL="121920" marR="121920"/>
                </a:tc>
                <a:tc>
                  <a:txBody>
                    <a:bodyPr/>
                    <a:lstStyle/>
                    <a:p>
                      <a:pPr algn="ctr" rtl="1"/>
                      <a:r>
                        <a:rPr lang="fa-IR" dirty="0" smtClean="0"/>
                        <a:t>1</a:t>
                      </a:r>
                      <a:endParaRPr lang="fa-IR" dirty="0"/>
                    </a:p>
                  </a:txBody>
                  <a:tcPr marL="121920" marR="121920"/>
                </a:tc>
                <a:tc>
                  <a:txBody>
                    <a:bodyPr/>
                    <a:lstStyle/>
                    <a:p>
                      <a:pPr algn="ctr" rtl="1"/>
                      <a:r>
                        <a:rPr lang="fa-IR" dirty="0" smtClean="0"/>
                        <a:t>10</a:t>
                      </a:r>
                      <a:endParaRPr lang="fa-IR" dirty="0"/>
                    </a:p>
                  </a:txBody>
                  <a:tcPr marL="121920" marR="121920"/>
                </a:tc>
              </a:tr>
              <a:tr h="370840">
                <a:tc>
                  <a:txBody>
                    <a:bodyPr/>
                    <a:lstStyle/>
                    <a:p>
                      <a:pPr algn="ctr" rtl="1"/>
                      <a:r>
                        <a:rPr lang="fa-IR" dirty="0" smtClean="0"/>
                        <a:t>7</a:t>
                      </a:r>
                      <a:endParaRPr lang="fa-IR" dirty="0"/>
                    </a:p>
                  </a:txBody>
                  <a:tcPr marL="121920" marR="121920"/>
                </a:tc>
                <a:tc>
                  <a:txBody>
                    <a:bodyPr/>
                    <a:lstStyle/>
                    <a:p>
                      <a:pPr algn="r" rtl="1"/>
                      <a:r>
                        <a:rPr lang="fa-IR" dirty="0" smtClean="0"/>
                        <a:t>بنزین</a:t>
                      </a:r>
                      <a:endParaRPr lang="fa-IR" dirty="0"/>
                    </a:p>
                  </a:txBody>
                  <a:tcPr marL="121920" marR="121920"/>
                </a:tc>
                <a:tc>
                  <a:txBody>
                    <a:bodyPr/>
                    <a:lstStyle/>
                    <a:p>
                      <a:pPr algn="ctr" rtl="1"/>
                      <a:r>
                        <a:rPr lang="fa-IR" dirty="0" smtClean="0"/>
                        <a:t>1</a:t>
                      </a:r>
                      <a:endParaRPr lang="fa-IR" dirty="0"/>
                    </a:p>
                  </a:txBody>
                  <a:tcPr marL="121920" marR="121920"/>
                </a:tc>
                <a:tc>
                  <a:txBody>
                    <a:bodyPr/>
                    <a:lstStyle/>
                    <a:p>
                      <a:pPr algn="ctr" rtl="1"/>
                      <a:r>
                        <a:rPr lang="fa-IR" dirty="0" smtClean="0"/>
                        <a:t>6</a:t>
                      </a:r>
                      <a:endParaRPr lang="fa-IR" dirty="0"/>
                    </a:p>
                  </a:txBody>
                  <a:tcPr marL="121920" marR="121920"/>
                </a:tc>
              </a:tr>
              <a:tr h="370840">
                <a:tc>
                  <a:txBody>
                    <a:bodyPr/>
                    <a:lstStyle/>
                    <a:p>
                      <a:pPr algn="ctr" rtl="1"/>
                      <a:r>
                        <a:rPr lang="fa-IR" dirty="0" smtClean="0"/>
                        <a:t>8</a:t>
                      </a:r>
                      <a:endParaRPr lang="fa-IR" dirty="0"/>
                    </a:p>
                  </a:txBody>
                  <a:tcPr marL="121920" marR="121920"/>
                </a:tc>
                <a:tc>
                  <a:txBody>
                    <a:bodyPr/>
                    <a:lstStyle/>
                    <a:p>
                      <a:pPr algn="r" rtl="1"/>
                      <a:r>
                        <a:rPr lang="fa-IR" dirty="0" smtClean="0"/>
                        <a:t>استون</a:t>
                      </a:r>
                      <a:endParaRPr lang="fa-IR" dirty="0"/>
                    </a:p>
                  </a:txBody>
                  <a:tcPr marL="121920" marR="121920"/>
                </a:tc>
                <a:tc>
                  <a:txBody>
                    <a:bodyPr/>
                    <a:lstStyle/>
                    <a:p>
                      <a:pPr algn="ctr" rtl="1"/>
                      <a:r>
                        <a:rPr lang="fa-IR" dirty="0" smtClean="0"/>
                        <a:t>2</a:t>
                      </a:r>
                      <a:endParaRPr lang="fa-IR" dirty="0"/>
                    </a:p>
                  </a:txBody>
                  <a:tcPr marL="121920" marR="121920"/>
                </a:tc>
                <a:tc>
                  <a:txBody>
                    <a:bodyPr/>
                    <a:lstStyle/>
                    <a:p>
                      <a:pPr algn="ctr" rtl="1"/>
                      <a:r>
                        <a:rPr lang="fa-IR" dirty="0" smtClean="0"/>
                        <a:t>13</a:t>
                      </a:r>
                      <a:endParaRPr lang="fa-IR" dirty="0"/>
                    </a:p>
                  </a:txBody>
                  <a:tcPr marL="121920" marR="121920"/>
                </a:tc>
              </a:tr>
            </a:tbl>
          </a:graphicData>
        </a:graphic>
      </p:graphicFrame>
      <p:sp>
        <p:nvSpPr>
          <p:cNvPr id="5" name="Action Button: Movie 4">
            <a:hlinkClick r:id="rId3" action="ppaction://program" highlightClick="1"/>
          </p:cNvPr>
          <p:cNvSpPr/>
          <p:nvPr/>
        </p:nvSpPr>
        <p:spPr>
          <a:xfrm>
            <a:off x="0" y="1"/>
            <a:ext cx="283335" cy="23182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7"/>
          <p:cNvSpPr>
            <a:spLocks noChangeArrowheads="1"/>
          </p:cNvSpPr>
          <p:nvPr/>
        </p:nvSpPr>
        <p:spPr bwMode="auto">
          <a:xfrm>
            <a:off x="3454400" y="1066800"/>
            <a:ext cx="7924800" cy="3733800"/>
          </a:xfrm>
          <a:prstGeom prst="rect">
            <a:avLst/>
          </a:prstGeom>
          <a:solidFill>
            <a:schemeClr val="bg1"/>
          </a:solidFill>
          <a:ln w="9525">
            <a:solidFill>
              <a:schemeClr val="tx1"/>
            </a:solidFill>
            <a:miter lim="800000"/>
            <a:headEnd/>
            <a:tailEnd/>
          </a:ln>
        </p:spPr>
        <p:txBody>
          <a:bodyPr wrap="none" anchor="ctr"/>
          <a:lstStyle/>
          <a:p>
            <a:pPr algn="ctr"/>
            <a:endParaRPr lang="fa-IR">
              <a:latin typeface="Corbel" pitchFamily="34" charset="0"/>
              <a:cs typeface="Tahoma" pitchFamily="34" charset="0"/>
            </a:endParaRPr>
          </a:p>
        </p:txBody>
      </p:sp>
      <p:graphicFrame>
        <p:nvGraphicFramePr>
          <p:cNvPr id="7170" name="Object 2"/>
          <p:cNvGraphicFramePr>
            <a:graphicFrameLocks noChangeAspect="1"/>
          </p:cNvGraphicFramePr>
          <p:nvPr/>
        </p:nvGraphicFramePr>
        <p:xfrm>
          <a:off x="3302000" y="1066800"/>
          <a:ext cx="8102600" cy="4114800"/>
        </p:xfrm>
        <a:graphic>
          <a:graphicData uri="http://schemas.openxmlformats.org/presentationml/2006/ole">
            <mc:AlternateContent xmlns:mc="http://schemas.openxmlformats.org/markup-compatibility/2006">
              <mc:Choice xmlns:v="urn:schemas-microsoft-com:vml" Requires="v">
                <p:oleObj spid="_x0000_s3101" name="Document" r:id="rId5" imgW="6092280" imgH="4114800" progId="Word.Document.8">
                  <p:embed/>
                </p:oleObj>
              </mc:Choice>
              <mc:Fallback>
                <p:oleObj name="Document" r:id="rId5" imgW="6092280" imgH="4114800" progId="Word.Documen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00" y="1066800"/>
                        <a:ext cx="81026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6"/>
          <p:cNvSpPr>
            <a:spLocks noChangeArrowheads="1"/>
          </p:cNvSpPr>
          <p:nvPr/>
        </p:nvSpPr>
        <p:spPr bwMode="auto">
          <a:xfrm>
            <a:off x="1828800" y="152400"/>
            <a:ext cx="10363200" cy="762000"/>
          </a:xfrm>
          <a:prstGeom prst="rect">
            <a:avLst/>
          </a:prstGeom>
          <a:noFill/>
          <a:ln w="9525">
            <a:noFill/>
            <a:miter lim="800000"/>
            <a:headEnd/>
            <a:tailEnd/>
          </a:ln>
        </p:spPr>
        <p:txBody>
          <a:bodyPr lIns="92075" tIns="46038" rIns="92075" bIns="46038" anchor="ctr"/>
          <a:lstStyle/>
          <a:p>
            <a:pPr algn="ctr" defTabSz="873125"/>
            <a:r>
              <a:rPr lang="en-GB" sz="4400" i="1" dirty="0">
                <a:latin typeface="Corbel" pitchFamily="34" charset="0"/>
                <a:cs typeface="Tahoma" pitchFamily="34" charset="0"/>
              </a:rPr>
              <a:t>Limits Of Flammability</a:t>
            </a:r>
          </a:p>
        </p:txBody>
      </p:sp>
      <p:sp>
        <p:nvSpPr>
          <p:cNvPr id="7176" name="Rectangle 8"/>
          <p:cNvSpPr>
            <a:spLocks noChangeArrowheads="1"/>
          </p:cNvSpPr>
          <p:nvPr/>
        </p:nvSpPr>
        <p:spPr bwMode="auto">
          <a:xfrm>
            <a:off x="3556000" y="1600200"/>
            <a:ext cx="711200" cy="381000"/>
          </a:xfrm>
          <a:prstGeom prst="rect">
            <a:avLst/>
          </a:prstGeom>
          <a:noFill/>
          <a:ln w="9525">
            <a:noFill/>
            <a:miter lim="800000"/>
            <a:headEnd/>
            <a:tailEnd/>
          </a:ln>
        </p:spPr>
        <p:txBody>
          <a:bodyPr wrap="none" anchor="ctr"/>
          <a:lstStyle/>
          <a:p>
            <a:pPr algn="ctr"/>
            <a:endParaRPr lang="fa-IR">
              <a:latin typeface="Corbel" pitchFamily="34" charset="0"/>
              <a:cs typeface="Tahoma" pitchFamily="34" charset="0"/>
            </a:endParaRPr>
          </a:p>
        </p:txBody>
      </p:sp>
      <p:grpSp>
        <p:nvGrpSpPr>
          <p:cNvPr id="2" name="Group 44"/>
          <p:cNvGrpSpPr>
            <a:grpSpLocks/>
          </p:cNvGrpSpPr>
          <p:nvPr/>
        </p:nvGrpSpPr>
        <p:grpSpPr bwMode="auto">
          <a:xfrm>
            <a:off x="3149601" y="4800600"/>
            <a:ext cx="8407400" cy="369888"/>
            <a:chOff x="1488" y="3264"/>
            <a:chExt cx="3972" cy="233"/>
          </a:xfrm>
        </p:grpSpPr>
        <p:sp>
          <p:nvSpPr>
            <p:cNvPr id="7204" name="Text Box 17"/>
            <p:cNvSpPr txBox="1">
              <a:spLocks noChangeArrowheads="1"/>
            </p:cNvSpPr>
            <p:nvPr/>
          </p:nvSpPr>
          <p:spPr bwMode="auto">
            <a:xfrm>
              <a:off x="1488" y="3264"/>
              <a:ext cx="143" cy="233"/>
            </a:xfrm>
            <a:prstGeom prst="rect">
              <a:avLst/>
            </a:prstGeom>
            <a:noFill/>
            <a:ln w="9525">
              <a:noFill/>
              <a:miter lim="800000"/>
              <a:headEnd/>
              <a:tailEnd/>
            </a:ln>
          </p:spPr>
          <p:txBody>
            <a:bodyPr wrap="none">
              <a:spAutoFit/>
            </a:bodyPr>
            <a:lstStyle/>
            <a:p>
              <a:pPr algn="ctr"/>
              <a:r>
                <a:rPr lang="en-GB">
                  <a:latin typeface="Corbel" pitchFamily="34" charset="0"/>
                  <a:cs typeface="Tahoma" pitchFamily="34" charset="0"/>
                </a:rPr>
                <a:t>0</a:t>
              </a:r>
            </a:p>
          </p:txBody>
        </p:sp>
        <p:sp>
          <p:nvSpPr>
            <p:cNvPr id="7205" name="Text Box 18"/>
            <p:cNvSpPr txBox="1">
              <a:spLocks noChangeArrowheads="1"/>
            </p:cNvSpPr>
            <p:nvPr/>
          </p:nvSpPr>
          <p:spPr bwMode="auto">
            <a:xfrm>
              <a:off x="1795" y="3264"/>
              <a:ext cx="193" cy="233"/>
            </a:xfrm>
            <a:prstGeom prst="rect">
              <a:avLst/>
            </a:prstGeom>
            <a:noFill/>
            <a:ln w="9525">
              <a:noFill/>
              <a:miter lim="800000"/>
              <a:headEnd/>
              <a:tailEnd/>
            </a:ln>
          </p:spPr>
          <p:txBody>
            <a:bodyPr wrap="none">
              <a:spAutoFit/>
            </a:bodyPr>
            <a:lstStyle/>
            <a:p>
              <a:pPr algn="ctr"/>
              <a:r>
                <a:rPr lang="en-GB">
                  <a:latin typeface="Corbel" pitchFamily="34" charset="0"/>
                  <a:cs typeface="Tahoma" pitchFamily="34" charset="0"/>
                </a:rPr>
                <a:t>10</a:t>
              </a:r>
            </a:p>
          </p:txBody>
        </p:sp>
        <p:sp>
          <p:nvSpPr>
            <p:cNvPr id="7206" name="Text Box 19"/>
            <p:cNvSpPr txBox="1">
              <a:spLocks noChangeArrowheads="1"/>
            </p:cNvSpPr>
            <p:nvPr/>
          </p:nvSpPr>
          <p:spPr bwMode="auto">
            <a:xfrm>
              <a:off x="2160" y="3264"/>
              <a:ext cx="197" cy="233"/>
            </a:xfrm>
            <a:prstGeom prst="rect">
              <a:avLst/>
            </a:prstGeom>
            <a:noFill/>
            <a:ln w="9525">
              <a:noFill/>
              <a:miter lim="800000"/>
              <a:headEnd/>
              <a:tailEnd/>
            </a:ln>
          </p:spPr>
          <p:txBody>
            <a:bodyPr wrap="none">
              <a:spAutoFit/>
            </a:bodyPr>
            <a:lstStyle/>
            <a:p>
              <a:pPr algn="ctr"/>
              <a:r>
                <a:rPr lang="en-GB">
                  <a:latin typeface="Corbel" pitchFamily="34" charset="0"/>
                  <a:cs typeface="Tahoma" pitchFamily="34" charset="0"/>
                </a:rPr>
                <a:t>20</a:t>
              </a:r>
            </a:p>
          </p:txBody>
        </p:sp>
        <p:sp>
          <p:nvSpPr>
            <p:cNvPr id="7207" name="Text Box 20"/>
            <p:cNvSpPr txBox="1">
              <a:spLocks noChangeArrowheads="1"/>
            </p:cNvSpPr>
            <p:nvPr/>
          </p:nvSpPr>
          <p:spPr bwMode="auto">
            <a:xfrm>
              <a:off x="2544" y="3264"/>
              <a:ext cx="193" cy="233"/>
            </a:xfrm>
            <a:prstGeom prst="rect">
              <a:avLst/>
            </a:prstGeom>
            <a:noFill/>
            <a:ln w="9525">
              <a:noFill/>
              <a:miter lim="800000"/>
              <a:headEnd/>
              <a:tailEnd/>
            </a:ln>
          </p:spPr>
          <p:txBody>
            <a:bodyPr wrap="none">
              <a:spAutoFit/>
            </a:bodyPr>
            <a:lstStyle/>
            <a:p>
              <a:pPr algn="ctr"/>
              <a:r>
                <a:rPr lang="en-GB">
                  <a:latin typeface="Corbel" pitchFamily="34" charset="0"/>
                  <a:cs typeface="Tahoma" pitchFamily="34" charset="0"/>
                </a:rPr>
                <a:t>30</a:t>
              </a:r>
            </a:p>
          </p:txBody>
        </p:sp>
        <p:sp>
          <p:nvSpPr>
            <p:cNvPr id="7208" name="Text Box 21"/>
            <p:cNvSpPr txBox="1">
              <a:spLocks noChangeArrowheads="1"/>
            </p:cNvSpPr>
            <p:nvPr/>
          </p:nvSpPr>
          <p:spPr bwMode="auto">
            <a:xfrm>
              <a:off x="2928" y="3264"/>
              <a:ext cx="199" cy="233"/>
            </a:xfrm>
            <a:prstGeom prst="rect">
              <a:avLst/>
            </a:prstGeom>
            <a:noFill/>
            <a:ln w="9525">
              <a:noFill/>
              <a:miter lim="800000"/>
              <a:headEnd/>
              <a:tailEnd/>
            </a:ln>
          </p:spPr>
          <p:txBody>
            <a:bodyPr wrap="none">
              <a:spAutoFit/>
            </a:bodyPr>
            <a:lstStyle/>
            <a:p>
              <a:pPr algn="ctr"/>
              <a:r>
                <a:rPr lang="en-GB">
                  <a:latin typeface="Corbel" pitchFamily="34" charset="0"/>
                  <a:cs typeface="Tahoma" pitchFamily="34" charset="0"/>
                </a:rPr>
                <a:t>40</a:t>
              </a:r>
            </a:p>
          </p:txBody>
        </p:sp>
        <p:sp>
          <p:nvSpPr>
            <p:cNvPr id="7209" name="Text Box 22"/>
            <p:cNvSpPr txBox="1">
              <a:spLocks noChangeArrowheads="1"/>
            </p:cNvSpPr>
            <p:nvPr/>
          </p:nvSpPr>
          <p:spPr bwMode="auto">
            <a:xfrm>
              <a:off x="3312" y="3264"/>
              <a:ext cx="193" cy="233"/>
            </a:xfrm>
            <a:prstGeom prst="rect">
              <a:avLst/>
            </a:prstGeom>
            <a:noFill/>
            <a:ln w="9525">
              <a:noFill/>
              <a:miter lim="800000"/>
              <a:headEnd/>
              <a:tailEnd/>
            </a:ln>
          </p:spPr>
          <p:txBody>
            <a:bodyPr wrap="none">
              <a:spAutoFit/>
            </a:bodyPr>
            <a:lstStyle/>
            <a:p>
              <a:pPr algn="ctr"/>
              <a:r>
                <a:rPr lang="en-GB">
                  <a:latin typeface="Corbel" pitchFamily="34" charset="0"/>
                  <a:cs typeface="Tahoma" pitchFamily="34" charset="0"/>
                </a:rPr>
                <a:t>50</a:t>
              </a:r>
            </a:p>
          </p:txBody>
        </p:sp>
        <p:sp>
          <p:nvSpPr>
            <p:cNvPr id="7210" name="Text Box 23"/>
            <p:cNvSpPr txBox="1">
              <a:spLocks noChangeArrowheads="1"/>
            </p:cNvSpPr>
            <p:nvPr/>
          </p:nvSpPr>
          <p:spPr bwMode="auto">
            <a:xfrm>
              <a:off x="3696" y="3264"/>
              <a:ext cx="201" cy="233"/>
            </a:xfrm>
            <a:prstGeom prst="rect">
              <a:avLst/>
            </a:prstGeom>
            <a:noFill/>
            <a:ln w="9525">
              <a:noFill/>
              <a:miter lim="800000"/>
              <a:headEnd/>
              <a:tailEnd/>
            </a:ln>
          </p:spPr>
          <p:txBody>
            <a:bodyPr wrap="none">
              <a:spAutoFit/>
            </a:bodyPr>
            <a:lstStyle/>
            <a:p>
              <a:pPr algn="ctr"/>
              <a:r>
                <a:rPr lang="en-GB">
                  <a:latin typeface="Corbel" pitchFamily="34" charset="0"/>
                  <a:cs typeface="Tahoma" pitchFamily="34" charset="0"/>
                </a:rPr>
                <a:t>60</a:t>
              </a:r>
            </a:p>
          </p:txBody>
        </p:sp>
        <p:sp>
          <p:nvSpPr>
            <p:cNvPr id="7211" name="Text Box 24"/>
            <p:cNvSpPr txBox="1">
              <a:spLocks noChangeArrowheads="1"/>
            </p:cNvSpPr>
            <p:nvPr/>
          </p:nvSpPr>
          <p:spPr bwMode="auto">
            <a:xfrm>
              <a:off x="4080" y="3264"/>
              <a:ext cx="190" cy="233"/>
            </a:xfrm>
            <a:prstGeom prst="rect">
              <a:avLst/>
            </a:prstGeom>
            <a:noFill/>
            <a:ln w="9525">
              <a:noFill/>
              <a:miter lim="800000"/>
              <a:headEnd/>
              <a:tailEnd/>
            </a:ln>
          </p:spPr>
          <p:txBody>
            <a:bodyPr wrap="none">
              <a:spAutoFit/>
            </a:bodyPr>
            <a:lstStyle/>
            <a:p>
              <a:pPr algn="ctr"/>
              <a:r>
                <a:rPr lang="en-GB">
                  <a:latin typeface="Corbel" pitchFamily="34" charset="0"/>
                  <a:cs typeface="Tahoma" pitchFamily="34" charset="0"/>
                </a:rPr>
                <a:t>70</a:t>
              </a:r>
            </a:p>
          </p:txBody>
        </p:sp>
        <p:sp>
          <p:nvSpPr>
            <p:cNvPr id="7212" name="Text Box 25"/>
            <p:cNvSpPr txBox="1">
              <a:spLocks noChangeArrowheads="1"/>
            </p:cNvSpPr>
            <p:nvPr/>
          </p:nvSpPr>
          <p:spPr bwMode="auto">
            <a:xfrm>
              <a:off x="4464" y="3264"/>
              <a:ext cx="199" cy="233"/>
            </a:xfrm>
            <a:prstGeom prst="rect">
              <a:avLst/>
            </a:prstGeom>
            <a:noFill/>
            <a:ln w="9525">
              <a:noFill/>
              <a:miter lim="800000"/>
              <a:headEnd/>
              <a:tailEnd/>
            </a:ln>
          </p:spPr>
          <p:txBody>
            <a:bodyPr wrap="none">
              <a:spAutoFit/>
            </a:bodyPr>
            <a:lstStyle/>
            <a:p>
              <a:pPr algn="ctr"/>
              <a:r>
                <a:rPr lang="en-GB">
                  <a:latin typeface="Corbel" pitchFamily="34" charset="0"/>
                  <a:cs typeface="Tahoma" pitchFamily="34" charset="0"/>
                </a:rPr>
                <a:t>80</a:t>
              </a:r>
            </a:p>
          </p:txBody>
        </p:sp>
        <p:sp>
          <p:nvSpPr>
            <p:cNvPr id="7213" name="Text Box 26"/>
            <p:cNvSpPr txBox="1">
              <a:spLocks noChangeArrowheads="1"/>
            </p:cNvSpPr>
            <p:nvPr/>
          </p:nvSpPr>
          <p:spPr bwMode="auto">
            <a:xfrm>
              <a:off x="4844" y="3264"/>
              <a:ext cx="201" cy="233"/>
            </a:xfrm>
            <a:prstGeom prst="rect">
              <a:avLst/>
            </a:prstGeom>
            <a:noFill/>
            <a:ln w="9525">
              <a:noFill/>
              <a:miter lim="800000"/>
              <a:headEnd/>
              <a:tailEnd/>
            </a:ln>
          </p:spPr>
          <p:txBody>
            <a:bodyPr wrap="none">
              <a:spAutoFit/>
            </a:bodyPr>
            <a:lstStyle/>
            <a:p>
              <a:pPr algn="ctr"/>
              <a:r>
                <a:rPr lang="en-GB">
                  <a:latin typeface="Corbel" pitchFamily="34" charset="0"/>
                  <a:cs typeface="Tahoma" pitchFamily="34" charset="0"/>
                </a:rPr>
                <a:t>90</a:t>
              </a:r>
            </a:p>
          </p:txBody>
        </p:sp>
        <p:sp>
          <p:nvSpPr>
            <p:cNvPr id="7214" name="Text Box 27"/>
            <p:cNvSpPr txBox="1">
              <a:spLocks noChangeArrowheads="1"/>
            </p:cNvSpPr>
            <p:nvPr/>
          </p:nvSpPr>
          <p:spPr bwMode="auto">
            <a:xfrm>
              <a:off x="5211" y="3264"/>
              <a:ext cx="249" cy="233"/>
            </a:xfrm>
            <a:prstGeom prst="rect">
              <a:avLst/>
            </a:prstGeom>
            <a:noFill/>
            <a:ln w="9525">
              <a:noFill/>
              <a:miter lim="800000"/>
              <a:headEnd/>
              <a:tailEnd/>
            </a:ln>
          </p:spPr>
          <p:txBody>
            <a:bodyPr wrap="none">
              <a:spAutoFit/>
            </a:bodyPr>
            <a:lstStyle/>
            <a:p>
              <a:pPr algn="ctr"/>
              <a:r>
                <a:rPr lang="en-GB">
                  <a:latin typeface="Corbel" pitchFamily="34" charset="0"/>
                  <a:cs typeface="Tahoma" pitchFamily="34" charset="0"/>
                </a:rPr>
                <a:t>100</a:t>
              </a:r>
            </a:p>
          </p:txBody>
        </p:sp>
      </p:grpSp>
      <p:sp>
        <p:nvSpPr>
          <p:cNvPr id="7178" name="Text Box 4"/>
          <p:cNvSpPr txBox="1">
            <a:spLocks noChangeArrowheads="1"/>
          </p:cNvSpPr>
          <p:nvPr/>
        </p:nvSpPr>
        <p:spPr bwMode="auto">
          <a:xfrm rot="-5204">
            <a:off x="3972250" y="5026969"/>
            <a:ext cx="2342500" cy="461665"/>
          </a:xfrm>
          <a:prstGeom prst="rect">
            <a:avLst/>
          </a:prstGeom>
          <a:noFill/>
          <a:ln w="9525">
            <a:noFill/>
            <a:miter lim="800000"/>
            <a:headEnd/>
            <a:tailEnd/>
          </a:ln>
        </p:spPr>
        <p:txBody>
          <a:bodyPr wrap="none">
            <a:spAutoFit/>
          </a:bodyPr>
          <a:lstStyle/>
          <a:p>
            <a:pPr algn="ctr"/>
            <a:r>
              <a:rPr lang="en-GB" sz="2400">
                <a:solidFill>
                  <a:srgbClr val="FF0000"/>
                </a:solidFill>
                <a:latin typeface="Corbel" pitchFamily="34" charset="0"/>
                <a:cs typeface="Tahoma" pitchFamily="34" charset="0"/>
              </a:rPr>
              <a:t>Percentage in Air</a:t>
            </a:r>
          </a:p>
        </p:txBody>
      </p:sp>
      <p:sp>
        <p:nvSpPr>
          <p:cNvPr id="7179" name="Text Box 5"/>
          <p:cNvSpPr txBox="1">
            <a:spLocks noChangeArrowheads="1"/>
          </p:cNvSpPr>
          <p:nvPr/>
        </p:nvSpPr>
        <p:spPr bwMode="auto">
          <a:xfrm rot="-5383895">
            <a:off x="2205241" y="2744937"/>
            <a:ext cx="1511952" cy="461665"/>
          </a:xfrm>
          <a:prstGeom prst="rect">
            <a:avLst/>
          </a:prstGeom>
          <a:noFill/>
          <a:ln w="9525">
            <a:noFill/>
            <a:miter lim="800000"/>
            <a:headEnd/>
            <a:tailEnd/>
          </a:ln>
        </p:spPr>
        <p:txBody>
          <a:bodyPr wrap="none">
            <a:spAutoFit/>
          </a:bodyPr>
          <a:lstStyle/>
          <a:p>
            <a:pPr algn="ctr"/>
            <a:r>
              <a:rPr lang="en-GB" sz="2400">
                <a:solidFill>
                  <a:srgbClr val="FF0000"/>
                </a:solidFill>
                <a:latin typeface="Corbel" pitchFamily="34" charset="0"/>
                <a:cs typeface="Tahoma" pitchFamily="34" charset="0"/>
              </a:rPr>
              <a:t>Substance</a:t>
            </a:r>
          </a:p>
        </p:txBody>
      </p:sp>
      <p:grpSp>
        <p:nvGrpSpPr>
          <p:cNvPr id="3" name="Group 46"/>
          <p:cNvGrpSpPr>
            <a:grpSpLocks/>
          </p:cNvGrpSpPr>
          <p:nvPr/>
        </p:nvGrpSpPr>
        <p:grpSpPr bwMode="auto">
          <a:xfrm>
            <a:off x="3556000" y="1143001"/>
            <a:ext cx="711200" cy="765175"/>
            <a:chOff x="1680" y="720"/>
            <a:chExt cx="336" cy="482"/>
          </a:xfrm>
        </p:grpSpPr>
        <p:sp>
          <p:nvSpPr>
            <p:cNvPr id="7200" name="Rectangle 9"/>
            <p:cNvSpPr>
              <a:spLocks noChangeArrowheads="1"/>
            </p:cNvSpPr>
            <p:nvPr/>
          </p:nvSpPr>
          <p:spPr bwMode="auto">
            <a:xfrm>
              <a:off x="1680" y="768"/>
              <a:ext cx="144" cy="240"/>
            </a:xfrm>
            <a:prstGeom prst="rect">
              <a:avLst/>
            </a:prstGeom>
            <a:gradFill rotWithShape="0">
              <a:gsLst>
                <a:gs pos="0">
                  <a:srgbClr val="FFF200"/>
                </a:gs>
                <a:gs pos="45000">
                  <a:srgbClr val="FF7A00"/>
                </a:gs>
                <a:gs pos="70000">
                  <a:srgbClr val="FF0300"/>
                </a:gs>
                <a:gs pos="100000">
                  <a:srgbClr val="4D0808"/>
                </a:gs>
              </a:gsLst>
              <a:lin ang="0" scaled="1"/>
            </a:gradFill>
            <a:ln w="9525">
              <a:noFill/>
              <a:miter lim="800000"/>
              <a:headEnd/>
              <a:tailEnd/>
            </a:ln>
          </p:spPr>
          <p:txBody>
            <a:bodyPr wrap="none" anchor="ctr"/>
            <a:lstStyle/>
            <a:p>
              <a:pPr algn="ctr"/>
              <a:endParaRPr lang="fa-IR">
                <a:latin typeface="Corbel" pitchFamily="34" charset="0"/>
                <a:cs typeface="Tahoma" pitchFamily="34" charset="0"/>
              </a:endParaRPr>
            </a:p>
          </p:txBody>
        </p:sp>
        <p:sp>
          <p:nvSpPr>
            <p:cNvPr id="7201" name="Rectangle 10"/>
            <p:cNvSpPr>
              <a:spLocks noChangeArrowheads="1"/>
            </p:cNvSpPr>
            <p:nvPr/>
          </p:nvSpPr>
          <p:spPr bwMode="auto">
            <a:xfrm>
              <a:off x="1776" y="768"/>
              <a:ext cx="240" cy="240"/>
            </a:xfrm>
            <a:prstGeom prst="rect">
              <a:avLst/>
            </a:prstGeom>
            <a:gradFill rotWithShape="0">
              <a:gsLst>
                <a:gs pos="0">
                  <a:srgbClr val="4D0808"/>
                </a:gs>
                <a:gs pos="30000">
                  <a:srgbClr val="FF0300"/>
                </a:gs>
                <a:gs pos="55000">
                  <a:srgbClr val="FF7A00"/>
                </a:gs>
                <a:gs pos="100000">
                  <a:srgbClr val="FFF200"/>
                </a:gs>
              </a:gsLst>
              <a:lin ang="0" scaled="1"/>
            </a:gradFill>
            <a:ln w="12700">
              <a:noFill/>
              <a:miter lim="800000"/>
              <a:headEnd/>
              <a:tailEnd/>
            </a:ln>
          </p:spPr>
          <p:txBody>
            <a:bodyPr wrap="none" anchor="ctr"/>
            <a:lstStyle/>
            <a:p>
              <a:pPr algn="ctr"/>
              <a:endParaRPr lang="fa-IR">
                <a:latin typeface="Corbel" pitchFamily="34" charset="0"/>
                <a:cs typeface="Tahoma" pitchFamily="34" charset="0"/>
              </a:endParaRPr>
            </a:p>
          </p:txBody>
        </p:sp>
        <p:sp>
          <p:nvSpPr>
            <p:cNvPr id="7202" name="Line 32"/>
            <p:cNvSpPr>
              <a:spLocks noChangeShapeType="1"/>
            </p:cNvSpPr>
            <p:nvPr/>
          </p:nvSpPr>
          <p:spPr bwMode="auto">
            <a:xfrm>
              <a:off x="1776" y="720"/>
              <a:ext cx="0" cy="288"/>
            </a:xfrm>
            <a:prstGeom prst="line">
              <a:avLst/>
            </a:prstGeom>
            <a:noFill/>
            <a:ln w="28575">
              <a:solidFill>
                <a:srgbClr val="00FF00"/>
              </a:solidFill>
              <a:round/>
              <a:headEnd/>
              <a:tailEnd/>
            </a:ln>
          </p:spPr>
          <p:txBody>
            <a:bodyPr wrap="none" anchor="ctr"/>
            <a:lstStyle/>
            <a:p>
              <a:endParaRPr lang="en-US"/>
            </a:p>
          </p:txBody>
        </p:sp>
        <p:sp>
          <p:nvSpPr>
            <p:cNvPr id="7203" name="Text Box 37"/>
            <p:cNvSpPr txBox="1">
              <a:spLocks noChangeArrowheads="1"/>
            </p:cNvSpPr>
            <p:nvPr/>
          </p:nvSpPr>
          <p:spPr bwMode="auto">
            <a:xfrm>
              <a:off x="1680" y="1008"/>
              <a:ext cx="131" cy="194"/>
            </a:xfrm>
            <a:prstGeom prst="rect">
              <a:avLst/>
            </a:prstGeom>
            <a:noFill/>
            <a:ln w="9525">
              <a:noFill/>
              <a:miter lim="800000"/>
              <a:headEnd/>
              <a:tailEnd/>
            </a:ln>
          </p:spPr>
          <p:txBody>
            <a:bodyPr wrap="none">
              <a:spAutoFit/>
            </a:bodyPr>
            <a:lstStyle/>
            <a:p>
              <a:pPr algn="ctr"/>
              <a:r>
                <a:rPr lang="en-GB" sz="1400">
                  <a:latin typeface="Corbel" pitchFamily="34" charset="0"/>
                  <a:cs typeface="Tahoma" pitchFamily="34" charset="0"/>
                </a:rPr>
                <a:t>4</a:t>
              </a:r>
            </a:p>
          </p:txBody>
        </p:sp>
      </p:grpSp>
      <p:grpSp>
        <p:nvGrpSpPr>
          <p:cNvPr id="4" name="Group 47"/>
          <p:cNvGrpSpPr>
            <a:grpSpLocks/>
          </p:cNvGrpSpPr>
          <p:nvPr/>
        </p:nvGrpSpPr>
        <p:grpSpPr bwMode="auto">
          <a:xfrm>
            <a:off x="3759200" y="1905001"/>
            <a:ext cx="5892800" cy="765175"/>
            <a:chOff x="1776" y="1200"/>
            <a:chExt cx="2784" cy="482"/>
          </a:xfrm>
        </p:grpSpPr>
        <p:sp>
          <p:nvSpPr>
            <p:cNvPr id="7196" name="Rectangle 11"/>
            <p:cNvSpPr>
              <a:spLocks noChangeArrowheads="1"/>
            </p:cNvSpPr>
            <p:nvPr/>
          </p:nvSpPr>
          <p:spPr bwMode="auto">
            <a:xfrm>
              <a:off x="1776" y="1248"/>
              <a:ext cx="960" cy="240"/>
            </a:xfrm>
            <a:prstGeom prst="rect">
              <a:avLst/>
            </a:prstGeom>
            <a:gradFill rotWithShape="0">
              <a:gsLst>
                <a:gs pos="0">
                  <a:srgbClr val="FFF200"/>
                </a:gs>
                <a:gs pos="45000">
                  <a:srgbClr val="FF7A00"/>
                </a:gs>
                <a:gs pos="70000">
                  <a:srgbClr val="FF0300"/>
                </a:gs>
                <a:gs pos="100000">
                  <a:srgbClr val="4D0808"/>
                </a:gs>
              </a:gsLst>
              <a:lin ang="0" scaled="1"/>
            </a:gradFill>
            <a:ln w="9525">
              <a:noFill/>
              <a:miter lim="800000"/>
              <a:headEnd/>
              <a:tailEnd/>
            </a:ln>
          </p:spPr>
          <p:txBody>
            <a:bodyPr wrap="none" anchor="ctr"/>
            <a:lstStyle/>
            <a:p>
              <a:pPr algn="ctr"/>
              <a:endParaRPr lang="fa-IR">
                <a:latin typeface="Corbel" pitchFamily="34" charset="0"/>
                <a:cs typeface="Tahoma" pitchFamily="34" charset="0"/>
              </a:endParaRPr>
            </a:p>
          </p:txBody>
        </p:sp>
        <p:sp>
          <p:nvSpPr>
            <p:cNvPr id="7197" name="Rectangle 12"/>
            <p:cNvSpPr>
              <a:spLocks noChangeArrowheads="1"/>
            </p:cNvSpPr>
            <p:nvPr/>
          </p:nvSpPr>
          <p:spPr bwMode="auto">
            <a:xfrm>
              <a:off x="2736" y="1248"/>
              <a:ext cx="1824" cy="240"/>
            </a:xfrm>
            <a:prstGeom prst="rect">
              <a:avLst/>
            </a:prstGeom>
            <a:gradFill rotWithShape="0">
              <a:gsLst>
                <a:gs pos="0">
                  <a:srgbClr val="4D0808"/>
                </a:gs>
                <a:gs pos="30000">
                  <a:srgbClr val="FF0300"/>
                </a:gs>
                <a:gs pos="55000">
                  <a:srgbClr val="FF7A00"/>
                </a:gs>
                <a:gs pos="100000">
                  <a:srgbClr val="FFF200"/>
                </a:gs>
              </a:gsLst>
              <a:lin ang="0" scaled="1"/>
            </a:gradFill>
            <a:ln w="9525">
              <a:noFill/>
              <a:miter lim="800000"/>
              <a:headEnd/>
              <a:tailEnd/>
            </a:ln>
          </p:spPr>
          <p:txBody>
            <a:bodyPr wrap="none" anchor="ctr"/>
            <a:lstStyle/>
            <a:p>
              <a:pPr algn="ctr"/>
              <a:endParaRPr lang="fa-IR">
                <a:latin typeface="Corbel" pitchFamily="34" charset="0"/>
                <a:cs typeface="Tahoma" pitchFamily="34" charset="0"/>
              </a:endParaRPr>
            </a:p>
          </p:txBody>
        </p:sp>
        <p:sp>
          <p:nvSpPr>
            <p:cNvPr id="7198" name="Line 30"/>
            <p:cNvSpPr>
              <a:spLocks noChangeShapeType="1"/>
            </p:cNvSpPr>
            <p:nvPr/>
          </p:nvSpPr>
          <p:spPr bwMode="auto">
            <a:xfrm>
              <a:off x="2736" y="1200"/>
              <a:ext cx="0" cy="336"/>
            </a:xfrm>
            <a:prstGeom prst="line">
              <a:avLst/>
            </a:prstGeom>
            <a:noFill/>
            <a:ln w="28575">
              <a:solidFill>
                <a:srgbClr val="00FF00"/>
              </a:solidFill>
              <a:round/>
              <a:headEnd/>
              <a:tailEnd/>
            </a:ln>
          </p:spPr>
          <p:txBody>
            <a:bodyPr wrap="none" anchor="ctr"/>
            <a:lstStyle/>
            <a:p>
              <a:endParaRPr lang="en-US"/>
            </a:p>
          </p:txBody>
        </p:sp>
        <p:sp>
          <p:nvSpPr>
            <p:cNvPr id="7199" name="Text Box 38"/>
            <p:cNvSpPr txBox="1">
              <a:spLocks noChangeArrowheads="1"/>
            </p:cNvSpPr>
            <p:nvPr/>
          </p:nvSpPr>
          <p:spPr bwMode="auto">
            <a:xfrm>
              <a:off x="2592" y="1488"/>
              <a:ext cx="175" cy="194"/>
            </a:xfrm>
            <a:prstGeom prst="rect">
              <a:avLst/>
            </a:prstGeom>
            <a:noFill/>
            <a:ln w="9525">
              <a:noFill/>
              <a:miter lim="800000"/>
              <a:headEnd/>
              <a:tailEnd/>
            </a:ln>
          </p:spPr>
          <p:txBody>
            <a:bodyPr wrap="none">
              <a:spAutoFit/>
            </a:bodyPr>
            <a:lstStyle/>
            <a:p>
              <a:pPr algn="ctr"/>
              <a:r>
                <a:rPr lang="en-GB" sz="1400">
                  <a:latin typeface="Corbel" pitchFamily="34" charset="0"/>
                  <a:cs typeface="Tahoma" pitchFamily="34" charset="0"/>
                </a:rPr>
                <a:t>29</a:t>
              </a:r>
            </a:p>
          </p:txBody>
        </p:sp>
      </p:grpSp>
      <p:grpSp>
        <p:nvGrpSpPr>
          <p:cNvPr id="5" name="Group 48"/>
          <p:cNvGrpSpPr>
            <a:grpSpLocks/>
          </p:cNvGrpSpPr>
          <p:nvPr/>
        </p:nvGrpSpPr>
        <p:grpSpPr bwMode="auto">
          <a:xfrm>
            <a:off x="4064000" y="2667000"/>
            <a:ext cx="5283200" cy="765175"/>
            <a:chOff x="2064" y="1680"/>
            <a:chExt cx="2496" cy="482"/>
          </a:xfrm>
        </p:grpSpPr>
        <p:sp>
          <p:nvSpPr>
            <p:cNvPr id="7192" name="Rectangle 13"/>
            <p:cNvSpPr>
              <a:spLocks noChangeArrowheads="1"/>
            </p:cNvSpPr>
            <p:nvPr/>
          </p:nvSpPr>
          <p:spPr bwMode="auto">
            <a:xfrm>
              <a:off x="2064" y="1728"/>
              <a:ext cx="672" cy="240"/>
            </a:xfrm>
            <a:prstGeom prst="rect">
              <a:avLst/>
            </a:prstGeom>
            <a:gradFill rotWithShape="0">
              <a:gsLst>
                <a:gs pos="0">
                  <a:srgbClr val="FFF200"/>
                </a:gs>
                <a:gs pos="45000">
                  <a:srgbClr val="FF7A00"/>
                </a:gs>
                <a:gs pos="70000">
                  <a:srgbClr val="FF0300"/>
                </a:gs>
                <a:gs pos="100000">
                  <a:srgbClr val="4D0808"/>
                </a:gs>
              </a:gsLst>
              <a:lin ang="0" scaled="1"/>
            </a:gradFill>
            <a:ln w="9525">
              <a:noFill/>
              <a:miter lim="800000"/>
              <a:headEnd/>
              <a:tailEnd/>
            </a:ln>
          </p:spPr>
          <p:txBody>
            <a:bodyPr wrap="none" anchor="ctr"/>
            <a:lstStyle/>
            <a:p>
              <a:pPr algn="ctr"/>
              <a:endParaRPr lang="fa-IR">
                <a:latin typeface="Corbel" pitchFamily="34" charset="0"/>
                <a:cs typeface="Tahoma" pitchFamily="34" charset="0"/>
              </a:endParaRPr>
            </a:p>
          </p:txBody>
        </p:sp>
        <p:sp>
          <p:nvSpPr>
            <p:cNvPr id="7193" name="Rectangle 14"/>
            <p:cNvSpPr>
              <a:spLocks noChangeArrowheads="1"/>
            </p:cNvSpPr>
            <p:nvPr/>
          </p:nvSpPr>
          <p:spPr bwMode="auto">
            <a:xfrm>
              <a:off x="2736" y="1728"/>
              <a:ext cx="1824" cy="240"/>
            </a:xfrm>
            <a:prstGeom prst="rect">
              <a:avLst/>
            </a:prstGeom>
            <a:gradFill rotWithShape="0">
              <a:gsLst>
                <a:gs pos="0">
                  <a:srgbClr val="4D0808"/>
                </a:gs>
                <a:gs pos="30000">
                  <a:srgbClr val="FF0300"/>
                </a:gs>
                <a:gs pos="55000">
                  <a:srgbClr val="FF7A00"/>
                </a:gs>
                <a:gs pos="100000">
                  <a:srgbClr val="FFF200"/>
                </a:gs>
              </a:gsLst>
              <a:lin ang="0" scaled="1"/>
            </a:gradFill>
            <a:ln w="9525">
              <a:noFill/>
              <a:miter lim="800000"/>
              <a:headEnd/>
              <a:tailEnd/>
            </a:ln>
          </p:spPr>
          <p:txBody>
            <a:bodyPr wrap="none" anchor="ctr"/>
            <a:lstStyle/>
            <a:p>
              <a:pPr algn="ctr"/>
              <a:endParaRPr lang="fa-IR">
                <a:latin typeface="Corbel" pitchFamily="34" charset="0"/>
                <a:cs typeface="Tahoma" pitchFamily="34" charset="0"/>
              </a:endParaRPr>
            </a:p>
          </p:txBody>
        </p:sp>
        <p:sp>
          <p:nvSpPr>
            <p:cNvPr id="7194" name="Line 31"/>
            <p:cNvSpPr>
              <a:spLocks noChangeShapeType="1"/>
            </p:cNvSpPr>
            <p:nvPr/>
          </p:nvSpPr>
          <p:spPr bwMode="auto">
            <a:xfrm>
              <a:off x="2736" y="1680"/>
              <a:ext cx="0" cy="336"/>
            </a:xfrm>
            <a:prstGeom prst="line">
              <a:avLst/>
            </a:prstGeom>
            <a:noFill/>
            <a:ln w="28575">
              <a:solidFill>
                <a:srgbClr val="00FF00"/>
              </a:solidFill>
              <a:round/>
              <a:headEnd/>
              <a:tailEnd/>
            </a:ln>
          </p:spPr>
          <p:txBody>
            <a:bodyPr wrap="none" anchor="ctr"/>
            <a:lstStyle/>
            <a:p>
              <a:endParaRPr lang="en-US"/>
            </a:p>
          </p:txBody>
        </p:sp>
        <p:sp>
          <p:nvSpPr>
            <p:cNvPr id="7195" name="Text Box 39"/>
            <p:cNvSpPr txBox="1">
              <a:spLocks noChangeArrowheads="1"/>
            </p:cNvSpPr>
            <p:nvPr/>
          </p:nvSpPr>
          <p:spPr bwMode="auto">
            <a:xfrm>
              <a:off x="2592" y="1968"/>
              <a:ext cx="170" cy="194"/>
            </a:xfrm>
            <a:prstGeom prst="rect">
              <a:avLst/>
            </a:prstGeom>
            <a:noFill/>
            <a:ln w="9525">
              <a:noFill/>
              <a:miter lim="800000"/>
              <a:headEnd/>
              <a:tailEnd/>
            </a:ln>
          </p:spPr>
          <p:txBody>
            <a:bodyPr wrap="none">
              <a:spAutoFit/>
            </a:bodyPr>
            <a:lstStyle/>
            <a:p>
              <a:pPr algn="ctr"/>
              <a:r>
                <a:rPr lang="en-GB" sz="1400">
                  <a:latin typeface="Corbel" pitchFamily="34" charset="0"/>
                  <a:cs typeface="Tahoma" pitchFamily="34" charset="0"/>
                </a:rPr>
                <a:t>19</a:t>
              </a:r>
            </a:p>
          </p:txBody>
        </p:sp>
      </p:grpSp>
      <p:sp>
        <p:nvSpPr>
          <p:cNvPr id="377898" name="Text Box 42"/>
          <p:cNvSpPr txBox="1">
            <a:spLocks noChangeArrowheads="1"/>
          </p:cNvSpPr>
          <p:nvPr/>
        </p:nvSpPr>
        <p:spPr bwMode="auto">
          <a:xfrm>
            <a:off x="4064000" y="6369050"/>
            <a:ext cx="6705600" cy="338138"/>
          </a:xfrm>
          <a:prstGeom prst="rect">
            <a:avLst/>
          </a:prstGeom>
          <a:noFill/>
          <a:ln w="9525">
            <a:noFill/>
            <a:miter lim="800000"/>
            <a:headEnd/>
            <a:tailEnd/>
          </a:ln>
        </p:spPr>
        <p:txBody>
          <a:bodyPr wrap="square">
            <a:spAutoFit/>
          </a:bodyPr>
          <a:lstStyle/>
          <a:p>
            <a:pPr algn="ctr"/>
            <a:r>
              <a:rPr lang="en-GB" sz="1600" dirty="0" smtClean="0">
                <a:latin typeface="Corbel" pitchFamily="34" charset="0"/>
                <a:cs typeface="Tahoma" pitchFamily="34" charset="0"/>
              </a:rPr>
              <a:t>Acetylene</a:t>
            </a:r>
            <a:r>
              <a:rPr lang="fa-IR" sz="1600" dirty="0" smtClean="0">
                <a:latin typeface="Corbel" pitchFamily="34" charset="0"/>
                <a:cs typeface="Tahoma" pitchFamily="34" charset="0"/>
              </a:rPr>
              <a:t>               </a:t>
            </a:r>
            <a:r>
              <a:rPr lang="en-GB" sz="1600" dirty="0">
                <a:latin typeface="Corbel" pitchFamily="34" charset="0"/>
                <a:cs typeface="Tahoma" pitchFamily="34" charset="0"/>
              </a:rPr>
              <a:t>		2		80</a:t>
            </a:r>
          </a:p>
        </p:txBody>
      </p:sp>
      <p:grpSp>
        <p:nvGrpSpPr>
          <p:cNvPr id="6" name="Group 49"/>
          <p:cNvGrpSpPr>
            <a:grpSpLocks/>
          </p:cNvGrpSpPr>
          <p:nvPr/>
        </p:nvGrpSpPr>
        <p:grpSpPr bwMode="auto">
          <a:xfrm>
            <a:off x="3556000" y="3429001"/>
            <a:ext cx="6299200" cy="765175"/>
            <a:chOff x="1680" y="2160"/>
            <a:chExt cx="2976" cy="482"/>
          </a:xfrm>
        </p:grpSpPr>
        <p:sp>
          <p:nvSpPr>
            <p:cNvPr id="7188" name="Rectangle 15"/>
            <p:cNvSpPr>
              <a:spLocks noChangeArrowheads="1"/>
            </p:cNvSpPr>
            <p:nvPr/>
          </p:nvSpPr>
          <p:spPr bwMode="auto">
            <a:xfrm>
              <a:off x="1680" y="2208"/>
              <a:ext cx="240" cy="240"/>
            </a:xfrm>
            <a:prstGeom prst="rect">
              <a:avLst/>
            </a:prstGeom>
            <a:gradFill rotWithShape="0">
              <a:gsLst>
                <a:gs pos="0">
                  <a:srgbClr val="FFF200"/>
                </a:gs>
                <a:gs pos="45000">
                  <a:srgbClr val="FF7A00"/>
                </a:gs>
                <a:gs pos="70000">
                  <a:srgbClr val="FF0300"/>
                </a:gs>
                <a:gs pos="100000">
                  <a:srgbClr val="4D0808"/>
                </a:gs>
              </a:gsLst>
              <a:lin ang="0" scaled="1"/>
            </a:gradFill>
            <a:ln w="9525">
              <a:noFill/>
              <a:miter lim="800000"/>
              <a:headEnd/>
              <a:tailEnd/>
            </a:ln>
          </p:spPr>
          <p:txBody>
            <a:bodyPr wrap="none" anchor="ctr"/>
            <a:lstStyle/>
            <a:p>
              <a:pPr algn="ctr"/>
              <a:endParaRPr lang="fa-IR">
                <a:latin typeface="Corbel" pitchFamily="34" charset="0"/>
                <a:cs typeface="Tahoma" pitchFamily="34" charset="0"/>
              </a:endParaRPr>
            </a:p>
          </p:txBody>
        </p:sp>
        <p:sp>
          <p:nvSpPr>
            <p:cNvPr id="7189" name="Rectangle 16"/>
            <p:cNvSpPr>
              <a:spLocks noChangeArrowheads="1"/>
            </p:cNvSpPr>
            <p:nvPr/>
          </p:nvSpPr>
          <p:spPr bwMode="auto">
            <a:xfrm>
              <a:off x="1872" y="2208"/>
              <a:ext cx="2784" cy="240"/>
            </a:xfrm>
            <a:prstGeom prst="rect">
              <a:avLst/>
            </a:prstGeom>
            <a:gradFill rotWithShape="0">
              <a:gsLst>
                <a:gs pos="0">
                  <a:srgbClr val="4D0808"/>
                </a:gs>
                <a:gs pos="30000">
                  <a:srgbClr val="FF0300"/>
                </a:gs>
                <a:gs pos="55000">
                  <a:srgbClr val="FF7A00"/>
                </a:gs>
                <a:gs pos="100000">
                  <a:srgbClr val="FFF200"/>
                </a:gs>
              </a:gsLst>
              <a:lin ang="0" scaled="1"/>
            </a:gradFill>
            <a:ln w="9525">
              <a:noFill/>
              <a:miter lim="800000"/>
              <a:headEnd/>
              <a:tailEnd/>
            </a:ln>
          </p:spPr>
          <p:txBody>
            <a:bodyPr wrap="none" anchor="ctr"/>
            <a:lstStyle/>
            <a:p>
              <a:pPr algn="ctr"/>
              <a:endParaRPr lang="fa-IR">
                <a:latin typeface="Corbel" pitchFamily="34" charset="0"/>
                <a:cs typeface="Tahoma" pitchFamily="34" charset="0"/>
              </a:endParaRPr>
            </a:p>
          </p:txBody>
        </p:sp>
        <p:sp>
          <p:nvSpPr>
            <p:cNvPr id="7190" name="Text Box 40"/>
            <p:cNvSpPr txBox="1">
              <a:spLocks noChangeArrowheads="1"/>
            </p:cNvSpPr>
            <p:nvPr/>
          </p:nvSpPr>
          <p:spPr bwMode="auto">
            <a:xfrm>
              <a:off x="1784" y="2448"/>
              <a:ext cx="124" cy="194"/>
            </a:xfrm>
            <a:prstGeom prst="rect">
              <a:avLst/>
            </a:prstGeom>
            <a:noFill/>
            <a:ln w="9525">
              <a:noFill/>
              <a:miter lim="800000"/>
              <a:headEnd/>
              <a:tailEnd/>
            </a:ln>
          </p:spPr>
          <p:txBody>
            <a:bodyPr wrap="none">
              <a:spAutoFit/>
            </a:bodyPr>
            <a:lstStyle/>
            <a:p>
              <a:pPr algn="ctr"/>
              <a:r>
                <a:rPr lang="en-GB" sz="1400">
                  <a:latin typeface="Corbel" pitchFamily="34" charset="0"/>
                  <a:cs typeface="Tahoma" pitchFamily="34" charset="0"/>
                </a:rPr>
                <a:t>7</a:t>
              </a:r>
            </a:p>
          </p:txBody>
        </p:sp>
        <p:sp>
          <p:nvSpPr>
            <p:cNvPr id="7191" name="Line 33"/>
            <p:cNvSpPr>
              <a:spLocks noChangeShapeType="1"/>
            </p:cNvSpPr>
            <p:nvPr/>
          </p:nvSpPr>
          <p:spPr bwMode="auto">
            <a:xfrm>
              <a:off x="1872" y="2160"/>
              <a:ext cx="0" cy="336"/>
            </a:xfrm>
            <a:prstGeom prst="line">
              <a:avLst/>
            </a:prstGeom>
            <a:noFill/>
            <a:ln w="28575">
              <a:solidFill>
                <a:srgbClr val="00FF00"/>
              </a:solidFill>
              <a:round/>
              <a:headEnd/>
              <a:tailEnd/>
            </a:ln>
          </p:spPr>
          <p:txBody>
            <a:bodyPr wrap="none" anchor="ctr"/>
            <a:lstStyle/>
            <a:p>
              <a:endParaRPr lang="en-US"/>
            </a:p>
          </p:txBody>
        </p:sp>
      </p:grpSp>
      <p:sp>
        <p:nvSpPr>
          <p:cNvPr id="377906" name="Text Box 50"/>
          <p:cNvSpPr txBox="1">
            <a:spLocks noChangeArrowheads="1"/>
          </p:cNvSpPr>
          <p:nvPr/>
        </p:nvSpPr>
        <p:spPr bwMode="auto">
          <a:xfrm>
            <a:off x="4064000" y="5257801"/>
            <a:ext cx="6686551" cy="581025"/>
          </a:xfrm>
          <a:prstGeom prst="rect">
            <a:avLst/>
          </a:prstGeom>
          <a:noFill/>
          <a:ln w="9525">
            <a:noFill/>
            <a:miter lim="800000"/>
            <a:headEnd/>
            <a:tailEnd/>
          </a:ln>
        </p:spPr>
        <p:txBody>
          <a:bodyPr>
            <a:spAutoFit/>
          </a:bodyPr>
          <a:lstStyle/>
          <a:p>
            <a:pPr algn="ctr"/>
            <a:r>
              <a:rPr lang="en-GB" sz="1600" dirty="0">
                <a:latin typeface="Corbel" pitchFamily="34" charset="0"/>
                <a:cs typeface="Tahoma" pitchFamily="34" charset="0"/>
              </a:rPr>
              <a:t>		            LEL	             UEL</a:t>
            </a:r>
          </a:p>
          <a:p>
            <a:pPr algn="ctr"/>
            <a:r>
              <a:rPr lang="en-GB" sz="1600" dirty="0">
                <a:latin typeface="Corbel" pitchFamily="34" charset="0"/>
                <a:cs typeface="Tahoma" pitchFamily="34" charset="0"/>
              </a:rPr>
              <a:t>Propane			2		10</a:t>
            </a:r>
          </a:p>
        </p:txBody>
      </p:sp>
      <p:sp>
        <p:nvSpPr>
          <p:cNvPr id="377908" name="Rectangle 52"/>
          <p:cNvSpPr>
            <a:spLocks noChangeArrowheads="1"/>
          </p:cNvSpPr>
          <p:nvPr/>
        </p:nvSpPr>
        <p:spPr bwMode="auto">
          <a:xfrm>
            <a:off x="4097867" y="5791200"/>
            <a:ext cx="4996881" cy="338554"/>
          </a:xfrm>
          <a:prstGeom prst="rect">
            <a:avLst/>
          </a:prstGeom>
          <a:noFill/>
          <a:ln w="9525">
            <a:noFill/>
            <a:miter lim="800000"/>
            <a:headEnd/>
            <a:tailEnd/>
          </a:ln>
        </p:spPr>
        <p:txBody>
          <a:bodyPr wrap="none">
            <a:spAutoFit/>
          </a:bodyPr>
          <a:lstStyle/>
          <a:p>
            <a:pPr algn="ctr"/>
            <a:r>
              <a:rPr lang="en-GB" sz="1600">
                <a:latin typeface="Corbel" pitchFamily="34" charset="0"/>
                <a:cs typeface="Tahoma" pitchFamily="34" charset="0"/>
              </a:rPr>
              <a:t>Hydrogen			4		76</a:t>
            </a:r>
          </a:p>
        </p:txBody>
      </p:sp>
      <p:sp>
        <p:nvSpPr>
          <p:cNvPr id="377910" name="Rectangle 54"/>
          <p:cNvSpPr>
            <a:spLocks noChangeArrowheads="1"/>
          </p:cNvSpPr>
          <p:nvPr/>
        </p:nvSpPr>
        <p:spPr bwMode="auto">
          <a:xfrm>
            <a:off x="4097867" y="6096000"/>
            <a:ext cx="4996881" cy="338554"/>
          </a:xfrm>
          <a:prstGeom prst="rect">
            <a:avLst/>
          </a:prstGeom>
          <a:noFill/>
          <a:ln w="9525">
            <a:noFill/>
            <a:miter lim="800000"/>
            <a:headEnd/>
            <a:tailEnd/>
          </a:ln>
        </p:spPr>
        <p:txBody>
          <a:bodyPr wrap="none">
            <a:spAutoFit/>
          </a:bodyPr>
          <a:lstStyle/>
          <a:p>
            <a:pPr algn="ctr"/>
            <a:r>
              <a:rPr lang="en-GB" sz="1600" dirty="0">
                <a:latin typeface="Corbel" pitchFamily="34" charset="0"/>
                <a:cs typeface="Tahoma" pitchFamily="34" charset="0"/>
              </a:rPr>
              <a:t>Carbon Monoxide		12		76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7906"/>
                                        </p:tgtEl>
                                        <p:attrNameLst>
                                          <p:attrName>style.visibility</p:attrName>
                                        </p:attrNameLst>
                                      </p:cBhvr>
                                      <p:to>
                                        <p:strVal val="visible"/>
                                      </p:to>
                                    </p:set>
                                    <p:animEffect transition="in" filter="wipe(left)">
                                      <p:cBhvr>
                                        <p:cTn id="7" dur="500"/>
                                        <p:tgtEl>
                                          <p:spTgt spid="37790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77908"/>
                                        </p:tgtEl>
                                        <p:attrNameLst>
                                          <p:attrName>style.visibility</p:attrName>
                                        </p:attrNameLst>
                                      </p:cBhvr>
                                      <p:to>
                                        <p:strVal val="visible"/>
                                      </p:to>
                                    </p:set>
                                    <p:animEffect transition="in" filter="wipe(left)">
                                      <p:cBhvr>
                                        <p:cTn id="16" dur="500"/>
                                        <p:tgtEl>
                                          <p:spTgt spid="37790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77910"/>
                                        </p:tgtEl>
                                        <p:attrNameLst>
                                          <p:attrName>style.visibility</p:attrName>
                                        </p:attrNameLst>
                                      </p:cBhvr>
                                      <p:to>
                                        <p:strVal val="visible"/>
                                      </p:to>
                                    </p:set>
                                    <p:animEffect transition="in" filter="wipe(left)">
                                      <p:cBhvr>
                                        <p:cTn id="25" dur="500"/>
                                        <p:tgtEl>
                                          <p:spTgt spid="377910"/>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77898">
                                            <p:txEl>
                                              <p:pRg st="0" end="0"/>
                                            </p:txEl>
                                          </p:spTgt>
                                        </p:tgtEl>
                                        <p:attrNameLst>
                                          <p:attrName>style.visibility</p:attrName>
                                        </p:attrNameLst>
                                      </p:cBhvr>
                                      <p:to>
                                        <p:strVal val="visible"/>
                                      </p:to>
                                    </p:set>
                                    <p:animEffect transition="in" filter="wipe(left)">
                                      <p:cBhvr>
                                        <p:cTn id="34" dur="500"/>
                                        <p:tgtEl>
                                          <p:spTgt spid="377898">
                                            <p:txEl>
                                              <p:pRg st="0" end="0"/>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98" grpId="0" build="p" autoUpdateAnimBg="0"/>
      <p:bldP spid="377906" grpId="0" autoUpdateAnimBg="0"/>
      <p:bldP spid="377908" grpId="0" autoUpdateAnimBg="0"/>
      <p:bldP spid="377910"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fa-IR" dirty="0" smtClean="0">
                <a:solidFill>
                  <a:schemeClr val="tx2">
                    <a:satMod val="200000"/>
                  </a:schemeClr>
                </a:solidFill>
              </a:rPr>
              <a:t>مراحل احتراق</a:t>
            </a:r>
            <a:endParaRPr lang="fa-IR" dirty="0">
              <a:solidFill>
                <a:schemeClr val="tx2">
                  <a:satMod val="200000"/>
                </a:schemeClr>
              </a:solidFill>
            </a:endParaRPr>
          </a:p>
        </p:txBody>
      </p:sp>
      <p:sp>
        <p:nvSpPr>
          <p:cNvPr id="69635" name="Content Placeholder 2"/>
          <p:cNvSpPr>
            <a:spLocks noGrp="1"/>
          </p:cNvSpPr>
          <p:nvPr>
            <p:ph idx="1"/>
          </p:nvPr>
        </p:nvSpPr>
        <p:spPr>
          <a:xfrm>
            <a:off x="1238251" y="1967449"/>
            <a:ext cx="10363200" cy="4572000"/>
          </a:xfrm>
        </p:spPr>
        <p:txBody>
          <a:bodyPr/>
          <a:lstStyle/>
          <a:p>
            <a:pPr algn="r" rtl="1" eaLnBrk="1" hangingPunct="1">
              <a:buFont typeface="Wingdings" pitchFamily="2" charset="2"/>
              <a:buChar char="q"/>
            </a:pPr>
            <a:r>
              <a:rPr lang="fa-IR" dirty="0" smtClean="0"/>
              <a:t>اشتعال اولیه</a:t>
            </a:r>
          </a:p>
          <a:p>
            <a:pPr algn="r" rtl="1" eaLnBrk="1" hangingPunct="1">
              <a:buFont typeface="Wingdings" pitchFamily="2" charset="2"/>
              <a:buChar char="q"/>
            </a:pPr>
            <a:r>
              <a:rPr lang="fa-IR" dirty="0" smtClean="0"/>
              <a:t>رشد آتش</a:t>
            </a:r>
          </a:p>
          <a:p>
            <a:pPr algn="r" rtl="1" eaLnBrk="1" hangingPunct="1">
              <a:buFont typeface="Wingdings" pitchFamily="2" charset="2"/>
              <a:buChar char="q"/>
            </a:pPr>
            <a:r>
              <a:rPr lang="fa-IR" dirty="0" smtClean="0"/>
              <a:t>پیشروی شعله</a:t>
            </a:r>
          </a:p>
          <a:p>
            <a:pPr algn="r" rtl="1" eaLnBrk="1" hangingPunct="1">
              <a:buFont typeface="Wingdings" pitchFamily="2" charset="2"/>
              <a:buChar char="q"/>
            </a:pPr>
            <a:r>
              <a:rPr lang="fa-IR" dirty="0" smtClean="0"/>
              <a:t>اوج احتراق</a:t>
            </a:r>
          </a:p>
          <a:p>
            <a:pPr algn="r" rtl="1" eaLnBrk="1" hangingPunct="1">
              <a:buFont typeface="Wingdings" pitchFamily="2" charset="2"/>
              <a:buChar char="q"/>
            </a:pPr>
            <a:r>
              <a:rPr lang="fa-IR" dirty="0" smtClean="0"/>
              <a:t>پس نشینی</a:t>
            </a:r>
          </a:p>
          <a:p>
            <a:pPr algn="r" rtl="1" eaLnBrk="1" hangingPunct="1">
              <a:buFont typeface="Wingdings" pitchFamily="2" charset="2"/>
              <a:buChar char="q"/>
            </a:pPr>
            <a:r>
              <a:rPr lang="fa-IR" dirty="0" smtClean="0"/>
              <a:t>نیمه سوختن ودود کردن</a:t>
            </a:r>
          </a:p>
          <a:p>
            <a:pPr algn="r" rtl="1" eaLnBrk="1" hangingPunct="1">
              <a:buFont typeface="Wingdings" pitchFamily="2" charset="2"/>
              <a:buChar char="q"/>
            </a:pPr>
            <a:r>
              <a:rPr lang="fa-IR" dirty="0" smtClean="0"/>
              <a:t>خاموشی</a:t>
            </a:r>
          </a:p>
          <a:p>
            <a:pPr algn="r" rtl="1" eaLnBrk="1" hangingPunct="1">
              <a:buFont typeface="Wingdings" pitchFamily="2" charset="2"/>
              <a:buChar char="q"/>
            </a:pPr>
            <a:endParaRPr lang="fa-IR" dirty="0" smtClean="0"/>
          </a:p>
          <a:p>
            <a:pPr algn="r" rtl="1" eaLnBrk="1" hangingPunct="1">
              <a:buFont typeface="Wingdings" pitchFamily="2" charset="2"/>
              <a:buChar char="q"/>
            </a:pPr>
            <a:endParaRPr lang="fa-IR" dirty="0" smtClean="0"/>
          </a:p>
        </p:txBody>
      </p:sp>
      <p:sp>
        <p:nvSpPr>
          <p:cNvPr id="4" name="Action Button: Movie 3">
            <a:hlinkClick r:id="rId3" action="ppaction://program" highlightClick="1"/>
          </p:cNvPr>
          <p:cNvSpPr/>
          <p:nvPr/>
        </p:nvSpPr>
        <p:spPr>
          <a:xfrm>
            <a:off x="0" y="0"/>
            <a:ext cx="558140" cy="32063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ate Placeholder 1"/>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zh-TW" altLang="en-GB" smtClean="0">
                <a:cs typeface="Tahoma" pitchFamily="34" charset="0"/>
              </a:rPr>
              <a:t>1999-03</a:t>
            </a:r>
            <a:endParaRPr lang="en-GB" altLang="zh-TW" smtClean="0">
              <a:cs typeface="Tahoma" pitchFamily="34" charset="0"/>
            </a:endParaRPr>
          </a:p>
        </p:txBody>
      </p:sp>
      <p:sp>
        <p:nvSpPr>
          <p:cNvPr id="83971" name="Footer Placeholder 2"/>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zh-TW" altLang="en-GB" smtClean="0">
                <a:cs typeface="Tahoma" pitchFamily="34" charset="0"/>
              </a:rPr>
              <a:t>© / JT-SRV/Re</a:t>
            </a:r>
            <a:endParaRPr lang="en-GB" altLang="zh-TW" smtClean="0">
              <a:cs typeface="Tahoma" pitchFamily="34" charset="0"/>
            </a:endParaRPr>
          </a:p>
        </p:txBody>
      </p:sp>
      <p:sp>
        <p:nvSpPr>
          <p:cNvPr id="83972"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3DE9FF4-F610-4DB6-81A7-36F0107A5103}" type="slidenum">
              <a:rPr lang="zh-TW" altLang="en-GB" smtClean="0">
                <a:cs typeface="Tahoma" pitchFamily="34" charset="0"/>
              </a:rPr>
              <a:pPr fontAlgn="base">
                <a:spcBef>
                  <a:spcPct val="0"/>
                </a:spcBef>
                <a:spcAft>
                  <a:spcPct val="0"/>
                </a:spcAft>
                <a:defRPr/>
              </a:pPr>
              <a:t>44</a:t>
            </a:fld>
            <a:endParaRPr lang="en-GB" altLang="zh-TW" smtClean="0">
              <a:cs typeface="Tahoma" pitchFamily="34" charset="0"/>
            </a:endParaRPr>
          </a:p>
        </p:txBody>
      </p:sp>
      <p:sp>
        <p:nvSpPr>
          <p:cNvPr id="241666" name="Line 2"/>
          <p:cNvSpPr>
            <a:spLocks noChangeShapeType="1"/>
          </p:cNvSpPr>
          <p:nvPr/>
        </p:nvSpPr>
        <p:spPr bwMode="auto">
          <a:xfrm flipV="1">
            <a:off x="3048000" y="2133600"/>
            <a:ext cx="0" cy="3581400"/>
          </a:xfrm>
          <a:prstGeom prst="line">
            <a:avLst/>
          </a:prstGeom>
          <a:noFill/>
          <a:ln w="38100">
            <a:solidFill>
              <a:schemeClr val="tx1"/>
            </a:solidFill>
            <a:round/>
            <a:headEnd/>
            <a:tailEnd type="triangle" w="med" len="med"/>
          </a:ln>
        </p:spPr>
        <p:txBody>
          <a:bodyPr wrap="none" anchor="ctr"/>
          <a:lstStyle/>
          <a:p>
            <a:endParaRPr lang="en-US"/>
          </a:p>
        </p:txBody>
      </p:sp>
      <p:sp>
        <p:nvSpPr>
          <p:cNvPr id="241667" name="Line 3"/>
          <p:cNvSpPr>
            <a:spLocks noChangeShapeType="1"/>
          </p:cNvSpPr>
          <p:nvPr/>
        </p:nvSpPr>
        <p:spPr bwMode="auto">
          <a:xfrm>
            <a:off x="3048000" y="5715000"/>
            <a:ext cx="7416800" cy="0"/>
          </a:xfrm>
          <a:prstGeom prst="line">
            <a:avLst/>
          </a:prstGeom>
          <a:noFill/>
          <a:ln w="38100">
            <a:solidFill>
              <a:schemeClr val="tx1"/>
            </a:solidFill>
            <a:round/>
            <a:headEnd/>
            <a:tailEnd type="triangle" w="med" len="med"/>
          </a:ln>
        </p:spPr>
        <p:txBody>
          <a:bodyPr wrap="none" anchor="ctr"/>
          <a:lstStyle/>
          <a:p>
            <a:endParaRPr lang="en-US"/>
          </a:p>
        </p:txBody>
      </p:sp>
      <p:sp>
        <p:nvSpPr>
          <p:cNvPr id="241669" name="Text Box 5"/>
          <p:cNvSpPr txBox="1">
            <a:spLocks noChangeArrowheads="1"/>
          </p:cNvSpPr>
          <p:nvPr/>
        </p:nvSpPr>
        <p:spPr bwMode="auto">
          <a:xfrm rot="-5465785">
            <a:off x="1529687" y="3350131"/>
            <a:ext cx="2183611" cy="584775"/>
          </a:xfrm>
          <a:prstGeom prst="rect">
            <a:avLst/>
          </a:prstGeom>
          <a:noFill/>
          <a:ln w="9525">
            <a:noFill/>
            <a:miter lim="800000"/>
            <a:headEnd/>
            <a:tailEnd/>
          </a:ln>
        </p:spPr>
        <p:txBody>
          <a:bodyPr wrap="none">
            <a:spAutoFit/>
          </a:bodyPr>
          <a:lstStyle/>
          <a:p>
            <a:pPr algn="l"/>
            <a:r>
              <a:rPr lang="fa-IR" sz="3200" i="1">
                <a:solidFill>
                  <a:srgbClr val="FF0000"/>
                </a:solidFill>
                <a:latin typeface="Corbel" pitchFamily="34" charset="0"/>
                <a:cs typeface="Tahoma" pitchFamily="34" charset="0"/>
              </a:rPr>
              <a:t>درجه حرارت</a:t>
            </a:r>
            <a:endParaRPr lang="en-GB" sz="3200" i="1">
              <a:solidFill>
                <a:srgbClr val="FF0000"/>
              </a:solidFill>
              <a:latin typeface="Corbel" pitchFamily="34" charset="0"/>
              <a:cs typeface="Tahoma" pitchFamily="34" charset="0"/>
            </a:endParaRPr>
          </a:p>
        </p:txBody>
      </p:sp>
      <p:sp>
        <p:nvSpPr>
          <p:cNvPr id="241670" name="Text Box 6"/>
          <p:cNvSpPr txBox="1">
            <a:spLocks noChangeArrowheads="1"/>
          </p:cNvSpPr>
          <p:nvPr/>
        </p:nvSpPr>
        <p:spPr bwMode="auto">
          <a:xfrm>
            <a:off x="5892801" y="5867400"/>
            <a:ext cx="938077" cy="584775"/>
          </a:xfrm>
          <a:prstGeom prst="rect">
            <a:avLst/>
          </a:prstGeom>
          <a:noFill/>
          <a:ln w="9525">
            <a:noFill/>
            <a:miter lim="800000"/>
            <a:headEnd/>
            <a:tailEnd/>
          </a:ln>
        </p:spPr>
        <p:txBody>
          <a:bodyPr wrap="none">
            <a:spAutoFit/>
          </a:bodyPr>
          <a:lstStyle/>
          <a:p>
            <a:pPr algn="l"/>
            <a:r>
              <a:rPr lang="fa-IR" sz="3200" i="1">
                <a:solidFill>
                  <a:srgbClr val="FF0000"/>
                </a:solidFill>
                <a:latin typeface="Corbel" pitchFamily="34" charset="0"/>
                <a:cs typeface="Tahoma" pitchFamily="34" charset="0"/>
              </a:rPr>
              <a:t>زمان</a:t>
            </a:r>
            <a:endParaRPr lang="en-GB" sz="3200" i="1">
              <a:solidFill>
                <a:srgbClr val="FF0000"/>
              </a:solidFill>
              <a:latin typeface="Corbel" pitchFamily="34" charset="0"/>
              <a:cs typeface="Tahoma" pitchFamily="34" charset="0"/>
            </a:endParaRPr>
          </a:p>
        </p:txBody>
      </p:sp>
      <p:sp>
        <p:nvSpPr>
          <p:cNvPr id="83977" name="Text Box 29"/>
          <p:cNvSpPr txBox="1">
            <a:spLocks noChangeArrowheads="1"/>
          </p:cNvSpPr>
          <p:nvPr/>
        </p:nvSpPr>
        <p:spPr bwMode="auto">
          <a:xfrm>
            <a:off x="1428751" y="357189"/>
            <a:ext cx="7258718" cy="523220"/>
          </a:xfrm>
          <a:prstGeom prst="rect">
            <a:avLst/>
          </a:prstGeom>
          <a:noFill/>
          <a:ln w="9525">
            <a:noFill/>
            <a:miter lim="800000"/>
            <a:headEnd/>
            <a:tailEnd/>
          </a:ln>
        </p:spPr>
        <p:txBody>
          <a:bodyPr wrap="none">
            <a:spAutoFit/>
          </a:bodyPr>
          <a:lstStyle/>
          <a:p>
            <a:pPr algn="l"/>
            <a:r>
              <a:rPr lang="fa-IR" sz="2800" b="1" i="1">
                <a:solidFill>
                  <a:schemeClr val="bg1"/>
                </a:solidFill>
                <a:latin typeface="Corbel" pitchFamily="34" charset="0"/>
                <a:cs typeface="Tahoma" pitchFamily="34" charset="0"/>
              </a:rPr>
              <a:t>نمودار توسعه حریق در یک محیط سربسته</a:t>
            </a:r>
            <a:endParaRPr lang="en-GB" sz="2800" b="1" i="1">
              <a:solidFill>
                <a:schemeClr val="bg1"/>
              </a:solidFill>
              <a:latin typeface="Corbel" pitchFamily="34" charset="0"/>
              <a:cs typeface="Tahoma" pitchFamily="34" charset="0"/>
            </a:endParaRPr>
          </a:p>
        </p:txBody>
      </p:sp>
      <p:sp>
        <p:nvSpPr>
          <p:cNvPr id="241671" name="Text Box 7"/>
          <p:cNvSpPr txBox="1">
            <a:spLocks noChangeArrowheads="1"/>
          </p:cNvSpPr>
          <p:nvPr/>
        </p:nvSpPr>
        <p:spPr bwMode="auto">
          <a:xfrm>
            <a:off x="3088218" y="4162426"/>
            <a:ext cx="909223" cy="707886"/>
          </a:xfrm>
          <a:prstGeom prst="rect">
            <a:avLst/>
          </a:prstGeom>
          <a:noFill/>
          <a:ln w="9525">
            <a:noFill/>
            <a:miter lim="800000"/>
            <a:headEnd/>
            <a:tailEnd/>
          </a:ln>
        </p:spPr>
        <p:txBody>
          <a:bodyPr wrap="none">
            <a:spAutoFit/>
          </a:bodyPr>
          <a:lstStyle/>
          <a:p>
            <a:pPr algn="ctr"/>
            <a:r>
              <a:rPr lang="fa-IR" sz="2000">
                <a:solidFill>
                  <a:srgbClr val="FF0000"/>
                </a:solidFill>
                <a:latin typeface="Corbel" pitchFamily="34" charset="0"/>
                <a:cs typeface="Tahoma" pitchFamily="34" charset="0"/>
              </a:rPr>
              <a:t>مرحله </a:t>
            </a:r>
          </a:p>
          <a:p>
            <a:pPr algn="ctr"/>
            <a:r>
              <a:rPr lang="fa-IR" sz="2000">
                <a:solidFill>
                  <a:srgbClr val="FF0000"/>
                </a:solidFill>
                <a:latin typeface="Corbel" pitchFamily="34" charset="0"/>
                <a:cs typeface="Tahoma" pitchFamily="34" charset="0"/>
              </a:rPr>
              <a:t>اولیه</a:t>
            </a:r>
            <a:endParaRPr lang="en-GB" sz="2000">
              <a:solidFill>
                <a:srgbClr val="FF0000"/>
              </a:solidFill>
              <a:latin typeface="Corbel" pitchFamily="34" charset="0"/>
              <a:cs typeface="Tahoma" pitchFamily="34" charset="0"/>
            </a:endParaRPr>
          </a:p>
        </p:txBody>
      </p:sp>
      <p:sp>
        <p:nvSpPr>
          <p:cNvPr id="241672" name="Text Box 8"/>
          <p:cNvSpPr txBox="1">
            <a:spLocks noChangeArrowheads="1"/>
          </p:cNvSpPr>
          <p:nvPr/>
        </p:nvSpPr>
        <p:spPr bwMode="auto">
          <a:xfrm>
            <a:off x="4572001" y="1500188"/>
            <a:ext cx="2645276" cy="400110"/>
          </a:xfrm>
          <a:prstGeom prst="rect">
            <a:avLst/>
          </a:prstGeom>
          <a:noFill/>
          <a:ln w="9525">
            <a:noFill/>
            <a:miter lim="800000"/>
            <a:headEnd/>
            <a:tailEnd/>
          </a:ln>
        </p:spPr>
        <p:txBody>
          <a:bodyPr wrap="none">
            <a:spAutoFit/>
          </a:bodyPr>
          <a:lstStyle/>
          <a:p>
            <a:r>
              <a:rPr lang="fa-IR" sz="2000">
                <a:solidFill>
                  <a:srgbClr val="FF0000"/>
                </a:solidFill>
                <a:latin typeface="Corbel" pitchFamily="34" charset="0"/>
                <a:cs typeface="Tahoma" pitchFamily="34" charset="0"/>
              </a:rPr>
              <a:t>مرحله رشد کامل حریق</a:t>
            </a:r>
            <a:endParaRPr lang="en-GB" sz="2000">
              <a:solidFill>
                <a:srgbClr val="FF0000"/>
              </a:solidFill>
              <a:latin typeface="Corbel" pitchFamily="34" charset="0"/>
              <a:cs typeface="Tahoma" pitchFamily="34" charset="0"/>
            </a:endParaRPr>
          </a:p>
        </p:txBody>
      </p:sp>
      <p:sp>
        <p:nvSpPr>
          <p:cNvPr id="241673" name="Text Box 9"/>
          <p:cNvSpPr txBox="1">
            <a:spLocks noChangeArrowheads="1"/>
          </p:cNvSpPr>
          <p:nvPr/>
        </p:nvSpPr>
        <p:spPr bwMode="auto">
          <a:xfrm>
            <a:off x="9144001" y="2500313"/>
            <a:ext cx="2010487" cy="400110"/>
          </a:xfrm>
          <a:prstGeom prst="rect">
            <a:avLst/>
          </a:prstGeom>
          <a:noFill/>
          <a:ln w="9525">
            <a:noFill/>
            <a:miter lim="800000"/>
            <a:headEnd/>
            <a:tailEnd/>
          </a:ln>
        </p:spPr>
        <p:txBody>
          <a:bodyPr wrap="none">
            <a:spAutoFit/>
          </a:bodyPr>
          <a:lstStyle/>
          <a:p>
            <a:pPr algn="l"/>
            <a:r>
              <a:rPr lang="fa-IR" sz="2000">
                <a:solidFill>
                  <a:srgbClr val="FF0000"/>
                </a:solidFill>
                <a:latin typeface="Corbel" pitchFamily="34" charset="0"/>
                <a:cs typeface="Tahoma" pitchFamily="34" charset="0"/>
              </a:rPr>
              <a:t>مرحله فرونشینی</a:t>
            </a:r>
            <a:endParaRPr lang="en-GB" sz="2000">
              <a:solidFill>
                <a:srgbClr val="FF0000"/>
              </a:solidFill>
              <a:latin typeface="Corbel" pitchFamily="34" charset="0"/>
              <a:cs typeface="Tahoma" pitchFamily="34" charset="0"/>
            </a:endParaRPr>
          </a:p>
        </p:txBody>
      </p:sp>
      <p:grpSp>
        <p:nvGrpSpPr>
          <p:cNvPr id="2" name="Group 52"/>
          <p:cNvGrpSpPr>
            <a:grpSpLocks/>
          </p:cNvGrpSpPr>
          <p:nvPr/>
        </p:nvGrpSpPr>
        <p:grpSpPr bwMode="auto">
          <a:xfrm>
            <a:off x="4673600" y="2133600"/>
            <a:ext cx="812800" cy="1828800"/>
            <a:chOff x="2208" y="1344"/>
            <a:chExt cx="384" cy="1152"/>
          </a:xfrm>
        </p:grpSpPr>
        <p:sp>
          <p:nvSpPr>
            <p:cNvPr id="83985" name="Freeform 51"/>
            <p:cNvSpPr>
              <a:spLocks/>
            </p:cNvSpPr>
            <p:nvPr/>
          </p:nvSpPr>
          <p:spPr bwMode="auto">
            <a:xfrm>
              <a:off x="2208" y="1392"/>
              <a:ext cx="384" cy="1104"/>
            </a:xfrm>
            <a:custGeom>
              <a:avLst/>
              <a:gdLst>
                <a:gd name="T0" fmla="*/ 0 w 384"/>
                <a:gd name="T1" fmla="*/ 1104 h 1104"/>
                <a:gd name="T2" fmla="*/ 0 w 384"/>
                <a:gd name="T3" fmla="*/ 0 h 1104"/>
                <a:gd name="T4" fmla="*/ 384 w 384"/>
                <a:gd name="T5" fmla="*/ 0 h 1104"/>
                <a:gd name="T6" fmla="*/ 384 w 384"/>
                <a:gd name="T7" fmla="*/ 96 h 1104"/>
                <a:gd name="T8" fmla="*/ 288 w 384"/>
                <a:gd name="T9" fmla="*/ 288 h 1104"/>
                <a:gd name="T10" fmla="*/ 192 w 384"/>
                <a:gd name="T11" fmla="*/ 528 h 1104"/>
                <a:gd name="T12" fmla="*/ 96 w 384"/>
                <a:gd name="T13" fmla="*/ 768 h 1104"/>
                <a:gd name="T14" fmla="*/ 48 w 384"/>
                <a:gd name="T15" fmla="*/ 960 h 1104"/>
                <a:gd name="T16" fmla="*/ 0 w 384"/>
                <a:gd name="T17" fmla="*/ 1104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1104"/>
                <a:gd name="T29" fmla="*/ 384 w 384"/>
                <a:gd name="T30" fmla="*/ 1104 h 1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1104">
                  <a:moveTo>
                    <a:pt x="0" y="1104"/>
                  </a:moveTo>
                  <a:lnTo>
                    <a:pt x="0" y="0"/>
                  </a:lnTo>
                  <a:lnTo>
                    <a:pt x="384" y="0"/>
                  </a:lnTo>
                  <a:lnTo>
                    <a:pt x="384" y="96"/>
                  </a:lnTo>
                  <a:lnTo>
                    <a:pt x="288" y="288"/>
                  </a:lnTo>
                  <a:lnTo>
                    <a:pt x="192" y="528"/>
                  </a:lnTo>
                  <a:lnTo>
                    <a:pt x="96" y="768"/>
                  </a:lnTo>
                  <a:lnTo>
                    <a:pt x="48" y="960"/>
                  </a:lnTo>
                  <a:lnTo>
                    <a:pt x="0" y="1104"/>
                  </a:lnTo>
                  <a:close/>
                </a:path>
              </a:pathLst>
            </a:custGeom>
            <a:gradFill rotWithShape="0">
              <a:gsLst>
                <a:gs pos="0">
                  <a:srgbClr val="4D0808"/>
                </a:gs>
                <a:gs pos="30000">
                  <a:srgbClr val="FF0300"/>
                </a:gs>
                <a:gs pos="55000">
                  <a:srgbClr val="FF7A00"/>
                </a:gs>
                <a:gs pos="100000">
                  <a:srgbClr val="FFF200"/>
                </a:gs>
              </a:gsLst>
              <a:lin ang="5400000" scaled="1"/>
            </a:gradFill>
            <a:ln w="9525">
              <a:noFill/>
              <a:round/>
              <a:headEnd/>
              <a:tailEnd/>
            </a:ln>
          </p:spPr>
          <p:txBody>
            <a:bodyPr wrap="none" anchor="ctr"/>
            <a:lstStyle/>
            <a:p>
              <a:endParaRPr lang="fa-IR">
                <a:latin typeface="Corbel" pitchFamily="34" charset="0"/>
                <a:cs typeface="Tahoma" pitchFamily="34" charset="0"/>
              </a:endParaRPr>
            </a:p>
          </p:txBody>
        </p:sp>
        <p:sp>
          <p:nvSpPr>
            <p:cNvPr id="83986" name="Line 16"/>
            <p:cNvSpPr>
              <a:spLocks noChangeShapeType="1"/>
            </p:cNvSpPr>
            <p:nvPr/>
          </p:nvSpPr>
          <p:spPr bwMode="auto">
            <a:xfrm flipV="1">
              <a:off x="2208" y="1344"/>
              <a:ext cx="0" cy="1152"/>
            </a:xfrm>
            <a:prstGeom prst="line">
              <a:avLst/>
            </a:prstGeom>
            <a:noFill/>
            <a:ln w="28575">
              <a:solidFill>
                <a:srgbClr val="FFFF00"/>
              </a:solidFill>
              <a:prstDash val="dashDot"/>
              <a:round/>
              <a:headEnd/>
              <a:tailEnd/>
            </a:ln>
          </p:spPr>
          <p:txBody>
            <a:bodyPr wrap="none" anchor="ctr"/>
            <a:lstStyle/>
            <a:p>
              <a:endParaRPr lang="en-US"/>
            </a:p>
          </p:txBody>
        </p:sp>
        <p:sp>
          <p:nvSpPr>
            <p:cNvPr id="83987" name="Line 26"/>
            <p:cNvSpPr>
              <a:spLocks noChangeShapeType="1"/>
            </p:cNvSpPr>
            <p:nvPr/>
          </p:nvSpPr>
          <p:spPr bwMode="auto">
            <a:xfrm flipV="1">
              <a:off x="2592" y="1344"/>
              <a:ext cx="0" cy="144"/>
            </a:xfrm>
            <a:prstGeom prst="line">
              <a:avLst/>
            </a:prstGeom>
            <a:noFill/>
            <a:ln w="28575">
              <a:solidFill>
                <a:srgbClr val="FFFF00"/>
              </a:solidFill>
              <a:prstDash val="dashDot"/>
              <a:round/>
              <a:headEnd/>
              <a:tailEnd/>
            </a:ln>
          </p:spPr>
          <p:txBody>
            <a:bodyPr wrap="none" anchor="ctr"/>
            <a:lstStyle/>
            <a:p>
              <a:endParaRPr lang="en-US"/>
            </a:p>
          </p:txBody>
        </p:sp>
      </p:grpSp>
      <p:sp>
        <p:nvSpPr>
          <p:cNvPr id="241691" name="Text Box 27"/>
          <p:cNvSpPr txBox="1">
            <a:spLocks noChangeArrowheads="1"/>
          </p:cNvSpPr>
          <p:nvPr/>
        </p:nvSpPr>
        <p:spPr bwMode="auto">
          <a:xfrm rot="-4328351">
            <a:off x="4771492" y="2908450"/>
            <a:ext cx="1226618" cy="461665"/>
          </a:xfrm>
          <a:prstGeom prst="rect">
            <a:avLst/>
          </a:prstGeom>
          <a:noFill/>
          <a:ln w="9525">
            <a:noFill/>
            <a:miter lim="800000"/>
            <a:headEnd/>
            <a:tailEnd/>
          </a:ln>
        </p:spPr>
        <p:txBody>
          <a:bodyPr wrap="none">
            <a:spAutoFit/>
          </a:bodyPr>
          <a:lstStyle/>
          <a:p>
            <a:pPr algn="l"/>
            <a:r>
              <a:rPr lang="fa-IR" sz="2400" i="1">
                <a:solidFill>
                  <a:srgbClr val="FF0000"/>
                </a:solidFill>
                <a:latin typeface="Corbel" pitchFamily="34" charset="0"/>
                <a:cs typeface="Tahoma" pitchFamily="34" charset="0"/>
              </a:rPr>
              <a:t>فلش آور</a:t>
            </a:r>
            <a:endParaRPr lang="en-GB" sz="2400" i="1">
              <a:solidFill>
                <a:srgbClr val="FF0000"/>
              </a:solidFill>
              <a:latin typeface="Corbel" pitchFamily="34" charset="0"/>
              <a:cs typeface="Tahoma" pitchFamily="34" charset="0"/>
            </a:endParaRPr>
          </a:p>
        </p:txBody>
      </p:sp>
      <p:sp>
        <p:nvSpPr>
          <p:cNvPr id="241712" name="Freeform 48"/>
          <p:cNvSpPr>
            <a:spLocks/>
          </p:cNvSpPr>
          <p:nvPr/>
        </p:nvSpPr>
        <p:spPr bwMode="auto">
          <a:xfrm>
            <a:off x="3048000" y="2032000"/>
            <a:ext cx="6705600" cy="3530600"/>
          </a:xfrm>
          <a:custGeom>
            <a:avLst/>
            <a:gdLst>
              <a:gd name="T0" fmla="*/ 0 w 3168"/>
              <a:gd name="T1" fmla="*/ 3530600 h 2224"/>
              <a:gd name="T2" fmla="*/ 762000 w 3168"/>
              <a:gd name="T3" fmla="*/ 3073399 h 2224"/>
              <a:gd name="T4" fmla="*/ 1524000 w 3168"/>
              <a:gd name="T5" fmla="*/ 1016000 h 2224"/>
              <a:gd name="T6" fmla="*/ 1981200 w 3168"/>
              <a:gd name="T7" fmla="*/ 254000 h 2224"/>
              <a:gd name="T8" fmla="*/ 3124200 w 3168"/>
              <a:gd name="T9" fmla="*/ 177800 h 2224"/>
              <a:gd name="T10" fmla="*/ 5029200 w 3168"/>
              <a:gd name="T11" fmla="*/ 1320800 h 2224"/>
              <a:gd name="T12" fmla="*/ 0 60000 65536"/>
              <a:gd name="T13" fmla="*/ 0 60000 65536"/>
              <a:gd name="T14" fmla="*/ 0 60000 65536"/>
              <a:gd name="T15" fmla="*/ 0 60000 65536"/>
              <a:gd name="T16" fmla="*/ 0 60000 65536"/>
              <a:gd name="T17" fmla="*/ 0 60000 65536"/>
              <a:gd name="T18" fmla="*/ 0 w 3168"/>
              <a:gd name="T19" fmla="*/ 0 h 2224"/>
              <a:gd name="T20" fmla="*/ 3168 w 3168"/>
              <a:gd name="T21" fmla="*/ 2224 h 2224"/>
            </a:gdLst>
            <a:ahLst/>
            <a:cxnLst>
              <a:cxn ang="T12">
                <a:pos x="T0" y="T1"/>
              </a:cxn>
              <a:cxn ang="T13">
                <a:pos x="T2" y="T3"/>
              </a:cxn>
              <a:cxn ang="T14">
                <a:pos x="T4" y="T5"/>
              </a:cxn>
              <a:cxn ang="T15">
                <a:pos x="T6" y="T7"/>
              </a:cxn>
              <a:cxn ang="T16">
                <a:pos x="T8" y="T9"/>
              </a:cxn>
              <a:cxn ang="T17">
                <a:pos x="T10" y="T11"/>
              </a:cxn>
            </a:cxnLst>
            <a:rect l="T18" t="T19" r="T20" b="T21"/>
            <a:pathLst>
              <a:path w="3168" h="2224">
                <a:moveTo>
                  <a:pt x="0" y="2224"/>
                </a:moveTo>
                <a:cubicBezTo>
                  <a:pt x="160" y="2212"/>
                  <a:pt x="320" y="2200"/>
                  <a:pt x="480" y="1936"/>
                </a:cubicBezTo>
                <a:cubicBezTo>
                  <a:pt x="640" y="1672"/>
                  <a:pt x="832" y="936"/>
                  <a:pt x="960" y="640"/>
                </a:cubicBezTo>
                <a:cubicBezTo>
                  <a:pt x="1088" y="344"/>
                  <a:pt x="1080" y="248"/>
                  <a:pt x="1248" y="160"/>
                </a:cubicBezTo>
                <a:cubicBezTo>
                  <a:pt x="1416" y="72"/>
                  <a:pt x="1648" y="0"/>
                  <a:pt x="1968" y="112"/>
                </a:cubicBezTo>
                <a:cubicBezTo>
                  <a:pt x="2288" y="224"/>
                  <a:pt x="2728" y="528"/>
                  <a:pt x="3168" y="832"/>
                </a:cubicBezTo>
              </a:path>
            </a:pathLst>
          </a:custGeom>
          <a:noFill/>
          <a:ln w="38100">
            <a:solidFill>
              <a:srgbClr val="66FF33"/>
            </a:solidFill>
            <a:round/>
            <a:headEnd/>
            <a:tailEnd/>
          </a:ln>
        </p:spPr>
        <p:txBody>
          <a:bodyPr wrap="none" anchor="ctr"/>
          <a:lstStyle/>
          <a:p>
            <a:endParaRPr lang="fa-IR">
              <a:latin typeface="Corbel" pitchFamily="34" charset="0"/>
              <a:cs typeface="Tahoma" pitchFamily="34" charset="0"/>
            </a:endParaRPr>
          </a:p>
        </p:txBody>
      </p:sp>
      <p:sp>
        <p:nvSpPr>
          <p:cNvPr id="83984" name="Freeform 49"/>
          <p:cNvSpPr>
            <a:spLocks/>
          </p:cNvSpPr>
          <p:nvPr/>
        </p:nvSpPr>
        <p:spPr bwMode="auto">
          <a:xfrm>
            <a:off x="4656667" y="3835400"/>
            <a:ext cx="16933" cy="50800"/>
          </a:xfrm>
          <a:custGeom>
            <a:avLst/>
            <a:gdLst>
              <a:gd name="T0" fmla="*/ 0 w 8"/>
              <a:gd name="T1" fmla="*/ 50800 h 32"/>
              <a:gd name="T2" fmla="*/ 12700 w 8"/>
              <a:gd name="T3" fmla="*/ 0 h 32"/>
              <a:gd name="T4" fmla="*/ 0 w 8"/>
              <a:gd name="T5" fmla="*/ 50800 h 32"/>
              <a:gd name="T6" fmla="*/ 0 60000 65536"/>
              <a:gd name="T7" fmla="*/ 0 60000 65536"/>
              <a:gd name="T8" fmla="*/ 0 60000 65536"/>
              <a:gd name="T9" fmla="*/ 0 w 8"/>
              <a:gd name="T10" fmla="*/ 0 h 32"/>
              <a:gd name="T11" fmla="*/ 8 w 8"/>
              <a:gd name="T12" fmla="*/ 32 h 32"/>
            </a:gdLst>
            <a:ahLst/>
            <a:cxnLst>
              <a:cxn ang="T6">
                <a:pos x="T0" y="T1"/>
              </a:cxn>
              <a:cxn ang="T7">
                <a:pos x="T2" y="T3"/>
              </a:cxn>
              <a:cxn ang="T8">
                <a:pos x="T4" y="T5"/>
              </a:cxn>
            </a:cxnLst>
            <a:rect l="T9" t="T10" r="T11" b="T12"/>
            <a:pathLst>
              <a:path w="8" h="32">
                <a:moveTo>
                  <a:pt x="0" y="32"/>
                </a:moveTo>
                <a:cubicBezTo>
                  <a:pt x="3" y="21"/>
                  <a:pt x="8" y="0"/>
                  <a:pt x="8" y="0"/>
                </a:cubicBezTo>
                <a:cubicBezTo>
                  <a:pt x="8" y="0"/>
                  <a:pt x="3" y="21"/>
                  <a:pt x="0" y="32"/>
                </a:cubicBezTo>
                <a:close/>
              </a:path>
            </a:pathLst>
          </a:custGeom>
          <a:noFill/>
          <a:ln w="9525">
            <a:noFill/>
            <a:round/>
            <a:headEnd/>
            <a:tailEnd/>
          </a:ln>
        </p:spPr>
        <p:txBody>
          <a:bodyPr wrap="none" anchor="ctr"/>
          <a:lstStyle/>
          <a:p>
            <a:endParaRPr lang="fa-IR">
              <a:latin typeface="Corbel"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1666"/>
                                        </p:tgtEl>
                                        <p:attrNameLst>
                                          <p:attrName>style.visibility</p:attrName>
                                        </p:attrNameLst>
                                      </p:cBhvr>
                                      <p:to>
                                        <p:strVal val="visible"/>
                                      </p:to>
                                    </p:set>
                                    <p:animEffect transition="in" filter="wipe(down)">
                                      <p:cBhvr>
                                        <p:cTn id="7" dur="500"/>
                                        <p:tgtEl>
                                          <p:spTgt spid="24166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1669"/>
                                        </p:tgtEl>
                                        <p:attrNameLst>
                                          <p:attrName>style.visibility</p:attrName>
                                        </p:attrNameLst>
                                      </p:cBhvr>
                                      <p:to>
                                        <p:strVal val="visible"/>
                                      </p:to>
                                    </p:set>
                                    <p:animEffect transition="in" filter="wipe(down)">
                                      <p:cBhvr>
                                        <p:cTn id="11" dur="500"/>
                                        <p:tgtEl>
                                          <p:spTgt spid="24166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1667"/>
                                        </p:tgtEl>
                                        <p:attrNameLst>
                                          <p:attrName>style.visibility</p:attrName>
                                        </p:attrNameLst>
                                      </p:cBhvr>
                                      <p:to>
                                        <p:strVal val="visible"/>
                                      </p:to>
                                    </p:set>
                                    <p:animEffect transition="in" filter="wipe(left)">
                                      <p:cBhvr>
                                        <p:cTn id="15" dur="500"/>
                                        <p:tgtEl>
                                          <p:spTgt spid="24166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41670"/>
                                        </p:tgtEl>
                                        <p:attrNameLst>
                                          <p:attrName>style.visibility</p:attrName>
                                        </p:attrNameLst>
                                      </p:cBhvr>
                                      <p:to>
                                        <p:strVal val="visible"/>
                                      </p:to>
                                    </p:set>
                                    <p:animEffect transition="in" filter="wipe(left)">
                                      <p:cBhvr>
                                        <p:cTn id="19" dur="500"/>
                                        <p:tgtEl>
                                          <p:spTgt spid="24167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1712"/>
                                        </p:tgtEl>
                                        <p:attrNameLst>
                                          <p:attrName>style.visibility</p:attrName>
                                        </p:attrNameLst>
                                      </p:cBhvr>
                                      <p:to>
                                        <p:strVal val="visible"/>
                                      </p:to>
                                    </p:set>
                                    <p:animEffect transition="in" filter="wipe(left)">
                                      <p:cBhvr>
                                        <p:cTn id="23" dur="500"/>
                                        <p:tgtEl>
                                          <p:spTgt spid="2417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41671"/>
                                        </p:tgtEl>
                                        <p:attrNameLst>
                                          <p:attrName>style.visibility</p:attrName>
                                        </p:attrNameLst>
                                      </p:cBhvr>
                                      <p:to>
                                        <p:strVal val="visible"/>
                                      </p:to>
                                    </p:set>
                                    <p:animEffect transition="in" filter="wipe(left)">
                                      <p:cBhvr>
                                        <p:cTn id="28" dur="500"/>
                                        <p:tgtEl>
                                          <p:spTgt spid="24167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241691"/>
                                        </p:tgtEl>
                                        <p:attrNameLst>
                                          <p:attrName>style.visibility</p:attrName>
                                        </p:attrNameLst>
                                      </p:cBhvr>
                                      <p:to>
                                        <p:strVal val="visible"/>
                                      </p:to>
                                    </p:set>
                                    <p:animEffect transition="in" filter="wipe(down)">
                                      <p:cBhvr>
                                        <p:cTn id="37" dur="500"/>
                                        <p:tgtEl>
                                          <p:spTgt spid="24169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1672"/>
                                        </p:tgtEl>
                                        <p:attrNameLst>
                                          <p:attrName>style.visibility</p:attrName>
                                        </p:attrNameLst>
                                      </p:cBhvr>
                                      <p:to>
                                        <p:strVal val="visible"/>
                                      </p:to>
                                    </p:set>
                                    <p:animEffect transition="in" filter="wipe(left)">
                                      <p:cBhvr>
                                        <p:cTn id="42" dur="500"/>
                                        <p:tgtEl>
                                          <p:spTgt spid="24167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1673"/>
                                        </p:tgtEl>
                                        <p:attrNameLst>
                                          <p:attrName>style.visibility</p:attrName>
                                        </p:attrNameLst>
                                      </p:cBhvr>
                                      <p:to>
                                        <p:strVal val="visible"/>
                                      </p:to>
                                    </p:set>
                                    <p:animEffect transition="in" filter="wipe(left)">
                                      <p:cBhvr>
                                        <p:cTn id="47" dur="500"/>
                                        <p:tgtEl>
                                          <p:spTgt spid="241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6" grpId="0" animBg="1"/>
      <p:bldP spid="241667" grpId="0" animBg="1"/>
      <p:bldP spid="241669" grpId="0" autoUpdateAnimBg="0"/>
      <p:bldP spid="241670" grpId="0" autoUpdateAnimBg="0"/>
      <p:bldP spid="241671" grpId="0" autoUpdateAnimBg="0"/>
      <p:bldP spid="241672" grpId="0" autoUpdateAnimBg="0"/>
      <p:bldP spid="241673" grpId="0" autoUpdateAnimBg="0"/>
      <p:bldP spid="241691" grpId="0" autoUpdateAnimBg="0"/>
      <p:bldP spid="2417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لایه بندی گرمایی وتعادل دما</a:t>
            </a:r>
            <a:endParaRPr lang="fa-IR" dirty="0"/>
          </a:p>
        </p:txBody>
      </p:sp>
      <p:sp>
        <p:nvSpPr>
          <p:cNvPr id="3" name="Content Placeholder 2"/>
          <p:cNvSpPr>
            <a:spLocks noGrp="1"/>
          </p:cNvSpPr>
          <p:nvPr>
            <p:ph idx="1"/>
          </p:nvPr>
        </p:nvSpPr>
        <p:spPr/>
        <p:txBody>
          <a:bodyPr/>
          <a:lstStyle/>
          <a:p>
            <a:pPr algn="r" rtl="1"/>
            <a:r>
              <a:rPr lang="fa-IR" dirty="0" smtClean="0"/>
              <a:t>هوای گرم به بالا رفته و یک لایه داغ زیر سقف ایجاد می کند و هوای تازه وخنک در کف وجود دارد</a:t>
            </a:r>
          </a:p>
          <a:p>
            <a:pPr algn="r" rtl="1"/>
            <a:endParaRPr lang="fa-IR" dirty="0" smtClean="0"/>
          </a:p>
          <a:p>
            <a:pPr algn="r" rtl="1"/>
            <a:r>
              <a:rPr lang="fa-IR" dirty="0" smtClean="0"/>
              <a:t>استفاده از آب در یک محیط بسته داغ لایه بندی گرمایی را از بین برده و فشار بخارات داغ را افزایش میدهد</a:t>
            </a:r>
            <a:endParaRPr lang="fa-I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1"/>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smtClean="0">
                <a:cs typeface="Tahoma" pitchFamily="34" charset="0"/>
              </a:rPr>
              <a:t>© / JT-SRV/Re</a:t>
            </a:r>
          </a:p>
        </p:txBody>
      </p:sp>
      <p:pic>
        <p:nvPicPr>
          <p:cNvPr id="101379" name="Picture 2" descr="Image2"/>
          <p:cNvPicPr>
            <a:picLocks noChangeAspect="1" noChangeArrowheads="1"/>
          </p:cNvPicPr>
          <p:nvPr/>
        </p:nvPicPr>
        <p:blipFill>
          <a:blip r:embed="rId3"/>
          <a:srcRect/>
          <a:stretch>
            <a:fillRect/>
          </a:stretch>
        </p:blipFill>
        <p:spPr bwMode="auto">
          <a:xfrm>
            <a:off x="711200" y="1066800"/>
            <a:ext cx="10871200" cy="4800600"/>
          </a:xfrm>
          <a:prstGeom prst="rect">
            <a:avLst/>
          </a:prstGeom>
          <a:noFill/>
          <a:ln w="9525">
            <a:noFill/>
            <a:miter lim="800000"/>
            <a:headEnd/>
            <a:tailEnd/>
          </a:ln>
        </p:spPr>
      </p:pic>
      <p:sp>
        <p:nvSpPr>
          <p:cNvPr id="101380" name="Rectangle 6"/>
          <p:cNvSpPr>
            <a:spLocks noChangeArrowheads="1"/>
          </p:cNvSpPr>
          <p:nvPr/>
        </p:nvSpPr>
        <p:spPr bwMode="auto">
          <a:xfrm>
            <a:off x="0" y="0"/>
            <a:ext cx="12395200" cy="914400"/>
          </a:xfrm>
          <a:prstGeom prst="rect">
            <a:avLst/>
          </a:prstGeom>
          <a:noFill/>
          <a:ln w="9525">
            <a:noFill/>
            <a:miter lim="800000"/>
            <a:headEnd/>
            <a:tailEnd/>
          </a:ln>
        </p:spPr>
        <p:txBody>
          <a:bodyPr lIns="92075" tIns="46038" rIns="92075" bIns="46038" anchor="b"/>
          <a:lstStyle/>
          <a:p>
            <a:pPr algn="l"/>
            <a:r>
              <a:rPr lang="en-GB" sz="2400" i="1">
                <a:latin typeface="Comic Sans MS" pitchFamily="66" charset="0"/>
                <a:cs typeface="Tahoma" pitchFamily="34" charset="0"/>
              </a:rPr>
              <a:t>Level of ‘Neutral Plane’ on Entry</a:t>
            </a:r>
            <a:r>
              <a:rPr lang="en-GB" sz="2400" i="1">
                <a:solidFill>
                  <a:srgbClr val="FFFF00"/>
                </a:solidFill>
                <a:latin typeface="Comic Sans MS" pitchFamily="66" charset="0"/>
                <a:cs typeface="Tahoma" pitchFamily="34" charset="0"/>
              </a:rPr>
              <a:t> </a:t>
            </a:r>
          </a:p>
        </p:txBody>
      </p:sp>
      <p:sp>
        <p:nvSpPr>
          <p:cNvPr id="101381" name="Rectangle 7"/>
          <p:cNvSpPr>
            <a:spLocks noChangeArrowheads="1"/>
          </p:cNvSpPr>
          <p:nvPr/>
        </p:nvSpPr>
        <p:spPr bwMode="auto">
          <a:xfrm>
            <a:off x="711200" y="1066800"/>
            <a:ext cx="10871200" cy="4800600"/>
          </a:xfrm>
          <a:prstGeom prst="rect">
            <a:avLst/>
          </a:prstGeom>
          <a:noFill/>
          <a:ln w="38100">
            <a:solidFill>
              <a:schemeClr val="hlink"/>
            </a:solidFill>
            <a:miter lim="800000"/>
            <a:headEnd/>
            <a:tailEnd/>
          </a:ln>
        </p:spPr>
        <p:txBody>
          <a:bodyPr wrap="none" anchor="ctr"/>
          <a:lstStyle/>
          <a:p>
            <a:endParaRPr lang="fa-IR">
              <a:latin typeface="Corbel" pitchFamily="34" charset="0"/>
              <a:cs typeface="Tahoma" pitchFamily="34" charset="0"/>
            </a:endParaRPr>
          </a:p>
        </p:txBody>
      </p:sp>
      <p:grpSp>
        <p:nvGrpSpPr>
          <p:cNvPr id="2" name="Group 9"/>
          <p:cNvGrpSpPr>
            <a:grpSpLocks/>
          </p:cNvGrpSpPr>
          <p:nvPr/>
        </p:nvGrpSpPr>
        <p:grpSpPr bwMode="auto">
          <a:xfrm>
            <a:off x="1016000" y="2286000"/>
            <a:ext cx="10464800" cy="660400"/>
            <a:chOff x="1248" y="1744"/>
            <a:chExt cx="4176" cy="416"/>
          </a:xfrm>
        </p:grpSpPr>
        <p:sp>
          <p:nvSpPr>
            <p:cNvPr id="101383" name="Line 4"/>
            <p:cNvSpPr>
              <a:spLocks noChangeShapeType="1"/>
            </p:cNvSpPr>
            <p:nvPr/>
          </p:nvSpPr>
          <p:spPr bwMode="auto">
            <a:xfrm>
              <a:off x="1248" y="2160"/>
              <a:ext cx="4176" cy="0"/>
            </a:xfrm>
            <a:prstGeom prst="line">
              <a:avLst/>
            </a:prstGeom>
            <a:noFill/>
            <a:ln w="38100">
              <a:solidFill>
                <a:srgbClr val="66FF33"/>
              </a:solidFill>
              <a:prstDash val="sysDot"/>
              <a:round/>
              <a:headEnd/>
              <a:tailEnd/>
            </a:ln>
          </p:spPr>
          <p:txBody>
            <a:bodyPr wrap="none" anchor="ctr"/>
            <a:lstStyle/>
            <a:p>
              <a:endParaRPr lang="en-US"/>
            </a:p>
          </p:txBody>
        </p:sp>
        <p:sp>
          <p:nvSpPr>
            <p:cNvPr id="101384" name="Text Box 5"/>
            <p:cNvSpPr txBox="1">
              <a:spLocks noChangeArrowheads="1"/>
            </p:cNvSpPr>
            <p:nvPr/>
          </p:nvSpPr>
          <p:spPr bwMode="auto">
            <a:xfrm>
              <a:off x="2850" y="1744"/>
              <a:ext cx="652" cy="233"/>
            </a:xfrm>
            <a:prstGeom prst="rect">
              <a:avLst/>
            </a:prstGeom>
            <a:noFill/>
            <a:ln w="9525">
              <a:noFill/>
              <a:miter lim="800000"/>
              <a:headEnd/>
              <a:tailEnd/>
            </a:ln>
          </p:spPr>
          <p:txBody>
            <a:bodyPr wrap="none">
              <a:spAutoFit/>
            </a:bodyPr>
            <a:lstStyle/>
            <a:p>
              <a:pPr algn="l"/>
              <a:r>
                <a:rPr lang="en-GB" dirty="0">
                  <a:solidFill>
                    <a:srgbClr val="FFFF00"/>
                  </a:solidFill>
                  <a:latin typeface="Comic Sans MS" pitchFamily="66" charset="0"/>
                  <a:cs typeface="Tahoma" pitchFamily="34" charset="0"/>
                </a:rPr>
                <a:t>Neutral Plane</a:t>
              </a:r>
              <a:endParaRPr lang="en-GB" sz="4400" dirty="0">
                <a:solidFill>
                  <a:srgbClr val="FFFF00"/>
                </a:solidFill>
                <a:latin typeface="Comic Sans MS" pitchFamily="66" charset="0"/>
                <a:cs typeface="Tahom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1"/>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smtClean="0">
                <a:cs typeface="Tahoma" pitchFamily="34" charset="0"/>
              </a:rPr>
              <a:t>© / JT-SRV/Re</a:t>
            </a:r>
          </a:p>
        </p:txBody>
      </p:sp>
      <p:pic>
        <p:nvPicPr>
          <p:cNvPr id="14340" name="Picture 2" descr="Image3"/>
          <p:cNvPicPr>
            <a:picLocks noChangeAspect="1" noChangeArrowheads="1"/>
          </p:cNvPicPr>
          <p:nvPr/>
        </p:nvPicPr>
        <p:blipFill>
          <a:blip r:embed="rId4"/>
          <a:srcRect/>
          <a:stretch>
            <a:fillRect/>
          </a:stretch>
        </p:blipFill>
        <p:spPr bwMode="auto">
          <a:xfrm>
            <a:off x="1219200" y="1905000"/>
            <a:ext cx="9956800" cy="3810000"/>
          </a:xfrm>
          <a:prstGeom prst="rect">
            <a:avLst/>
          </a:prstGeom>
          <a:noFill/>
          <a:ln w="9525">
            <a:noFill/>
            <a:miter lim="800000"/>
            <a:headEnd/>
            <a:tailEnd/>
          </a:ln>
        </p:spPr>
      </p:pic>
      <p:sp>
        <p:nvSpPr>
          <p:cNvPr id="14341" name="Oval 3"/>
          <p:cNvSpPr>
            <a:spLocks noChangeArrowheads="1"/>
          </p:cNvSpPr>
          <p:nvPr/>
        </p:nvSpPr>
        <p:spPr bwMode="auto">
          <a:xfrm>
            <a:off x="9245600" y="4191000"/>
            <a:ext cx="203200" cy="685800"/>
          </a:xfrm>
          <a:prstGeom prst="ellipse">
            <a:avLst/>
          </a:prstGeom>
          <a:noFill/>
          <a:ln w="9525">
            <a:noFill/>
            <a:round/>
            <a:headEnd/>
            <a:tailEnd/>
          </a:ln>
        </p:spPr>
        <p:txBody>
          <a:bodyPr wrap="none" anchor="ctr"/>
          <a:lstStyle/>
          <a:p>
            <a:endParaRPr lang="fa-IR">
              <a:latin typeface="Corbel" pitchFamily="34" charset="0"/>
              <a:cs typeface="Tahoma" pitchFamily="34" charset="0"/>
            </a:endParaRPr>
          </a:p>
        </p:txBody>
      </p:sp>
      <p:grpSp>
        <p:nvGrpSpPr>
          <p:cNvPr id="2" name="Group 14"/>
          <p:cNvGrpSpPr>
            <a:grpSpLocks/>
          </p:cNvGrpSpPr>
          <p:nvPr/>
        </p:nvGrpSpPr>
        <p:grpSpPr bwMode="auto">
          <a:xfrm>
            <a:off x="2641600" y="2768600"/>
            <a:ext cx="8839200" cy="660400"/>
            <a:chOff x="1248" y="1744"/>
            <a:chExt cx="4176" cy="416"/>
          </a:xfrm>
        </p:grpSpPr>
        <p:sp>
          <p:nvSpPr>
            <p:cNvPr id="14345" name="Line 15"/>
            <p:cNvSpPr>
              <a:spLocks noChangeShapeType="1"/>
            </p:cNvSpPr>
            <p:nvPr/>
          </p:nvSpPr>
          <p:spPr bwMode="auto">
            <a:xfrm>
              <a:off x="1248" y="2160"/>
              <a:ext cx="4176" cy="0"/>
            </a:xfrm>
            <a:prstGeom prst="line">
              <a:avLst/>
            </a:prstGeom>
            <a:noFill/>
            <a:ln w="38100">
              <a:solidFill>
                <a:srgbClr val="66FF33"/>
              </a:solidFill>
              <a:prstDash val="sysDot"/>
              <a:round/>
              <a:headEnd/>
              <a:tailEnd/>
            </a:ln>
          </p:spPr>
          <p:txBody>
            <a:bodyPr wrap="none" anchor="ctr"/>
            <a:lstStyle/>
            <a:p>
              <a:endParaRPr lang="en-US"/>
            </a:p>
          </p:txBody>
        </p:sp>
        <p:sp>
          <p:nvSpPr>
            <p:cNvPr id="14346" name="Text Box 16"/>
            <p:cNvSpPr txBox="1">
              <a:spLocks noChangeArrowheads="1"/>
            </p:cNvSpPr>
            <p:nvPr/>
          </p:nvSpPr>
          <p:spPr bwMode="auto">
            <a:xfrm>
              <a:off x="2453" y="1744"/>
              <a:ext cx="772" cy="233"/>
            </a:xfrm>
            <a:prstGeom prst="rect">
              <a:avLst/>
            </a:prstGeom>
            <a:noFill/>
            <a:ln w="9525">
              <a:noFill/>
              <a:miter lim="800000"/>
              <a:headEnd/>
              <a:tailEnd/>
            </a:ln>
          </p:spPr>
          <p:txBody>
            <a:bodyPr wrap="none">
              <a:spAutoFit/>
            </a:bodyPr>
            <a:lstStyle/>
            <a:p>
              <a:pPr algn="l"/>
              <a:r>
                <a:rPr lang="en-GB">
                  <a:solidFill>
                    <a:srgbClr val="FFFF00"/>
                  </a:solidFill>
                  <a:latin typeface="Comic Sans MS" pitchFamily="66" charset="0"/>
                  <a:cs typeface="Tahoma" pitchFamily="34" charset="0"/>
                </a:rPr>
                <a:t>Neutral Plane</a:t>
              </a:r>
              <a:endParaRPr lang="en-GB" sz="4400">
                <a:solidFill>
                  <a:srgbClr val="FFFF00"/>
                </a:solidFill>
                <a:latin typeface="Comic Sans MS" pitchFamily="66" charset="0"/>
                <a:cs typeface="Tahoma" pitchFamily="34" charset="0"/>
              </a:endParaRPr>
            </a:p>
          </p:txBody>
        </p:sp>
      </p:grpSp>
      <p:graphicFrame>
        <p:nvGraphicFramePr>
          <p:cNvPr id="392205" name="Object 2"/>
          <p:cNvGraphicFramePr>
            <a:graphicFrameLocks noChangeAspect="1"/>
          </p:cNvGraphicFramePr>
          <p:nvPr/>
        </p:nvGraphicFramePr>
        <p:xfrm>
          <a:off x="609600" y="1447801"/>
          <a:ext cx="10769600" cy="3838575"/>
        </p:xfrm>
        <a:graphic>
          <a:graphicData uri="http://schemas.openxmlformats.org/presentationml/2006/ole">
            <mc:AlternateContent xmlns:mc="http://schemas.openxmlformats.org/markup-compatibility/2006">
              <mc:Choice xmlns:v="urn:schemas-microsoft-com:vml" Requires="v">
                <p:oleObj spid="_x0000_s4125" name="Bitmap Image" r:id="rId5" imgW="6695238" imgH="3381847" progId="PBrush">
                  <p:embed/>
                </p:oleObj>
              </mc:Choice>
              <mc:Fallback>
                <p:oleObj name="Bitmap Image" r:id="rId5" imgW="6695238" imgH="3381847" progId="PBrush">
                  <p:embed/>
                  <p:pic>
                    <p:nvPicPr>
                      <p:cNvPr id="0" name="Object 2"/>
                      <p:cNvPicPr>
                        <a:picLocks noChangeAspect="1" noChangeArrowheads="1"/>
                      </p:cNvPicPr>
                      <p:nvPr/>
                    </p:nvPicPr>
                    <p:blipFill>
                      <a:blip r:embed="rId6">
                        <a:clrChange>
                          <a:clrFrom>
                            <a:srgbClr val="007F7F"/>
                          </a:clrFrom>
                          <a:clrTo>
                            <a:srgbClr val="007F7F">
                              <a:alpha val="0"/>
                            </a:srgbClr>
                          </a:clrTo>
                        </a:clrChange>
                        <a:extLst>
                          <a:ext uri="{28A0092B-C50C-407E-A947-70E740481C1C}">
                            <a14:useLocalDpi xmlns:a14="http://schemas.microsoft.com/office/drawing/2010/main" val="0"/>
                          </a:ext>
                        </a:extLst>
                      </a:blip>
                      <a:srcRect/>
                      <a:stretch>
                        <a:fillRect/>
                      </a:stretch>
                    </p:blipFill>
                    <p:spPr bwMode="auto">
                      <a:xfrm>
                        <a:off x="609600" y="1447801"/>
                        <a:ext cx="1076960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66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3" name="Rectangle 17"/>
          <p:cNvSpPr>
            <a:spLocks noChangeArrowheads="1"/>
          </p:cNvSpPr>
          <p:nvPr/>
        </p:nvSpPr>
        <p:spPr bwMode="auto">
          <a:xfrm>
            <a:off x="1016000" y="-228600"/>
            <a:ext cx="11176000" cy="838200"/>
          </a:xfrm>
          <a:prstGeom prst="rect">
            <a:avLst/>
          </a:prstGeom>
          <a:noFill/>
          <a:ln w="9525">
            <a:noFill/>
            <a:miter lim="800000"/>
            <a:headEnd/>
            <a:tailEnd/>
          </a:ln>
        </p:spPr>
        <p:txBody>
          <a:bodyPr lIns="92075" tIns="46038" rIns="92075" bIns="46038" anchor="b"/>
          <a:lstStyle/>
          <a:p>
            <a:pPr algn="l"/>
            <a:r>
              <a:rPr lang="en-GB" sz="2400" i="1">
                <a:latin typeface="Comic Sans MS" pitchFamily="66" charset="0"/>
                <a:cs typeface="Tahoma" pitchFamily="34" charset="0"/>
              </a:rPr>
              <a:t>Effect of Too Much Water</a:t>
            </a:r>
          </a:p>
        </p:txBody>
      </p:sp>
      <p:sp>
        <p:nvSpPr>
          <p:cNvPr id="14344" name="Rectangle 18"/>
          <p:cNvSpPr>
            <a:spLocks noChangeArrowheads="1"/>
          </p:cNvSpPr>
          <p:nvPr/>
        </p:nvSpPr>
        <p:spPr bwMode="auto">
          <a:xfrm>
            <a:off x="711200" y="1371600"/>
            <a:ext cx="10464800" cy="4343400"/>
          </a:xfrm>
          <a:prstGeom prst="rect">
            <a:avLst/>
          </a:prstGeom>
          <a:noFill/>
          <a:ln w="38100">
            <a:solidFill>
              <a:srgbClr val="FF3300"/>
            </a:solidFill>
            <a:miter lim="800000"/>
            <a:headEnd/>
            <a:tailEnd/>
          </a:ln>
        </p:spPr>
        <p:txBody>
          <a:bodyPr wrap="none" anchor="ctr"/>
          <a:lstStyle/>
          <a:p>
            <a:endParaRPr lang="fa-IR">
              <a:latin typeface="Corbel"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92205"/>
                                        </p:tgtEl>
                                        <p:attrNameLst>
                                          <p:attrName>style.visibility</p:attrName>
                                        </p:attrNameLst>
                                      </p:cBhvr>
                                      <p:to>
                                        <p:strVal val="visible"/>
                                      </p:to>
                                    </p:set>
                                    <p:animEffect transition="in" filter="wipe(up)">
                                      <p:cBhvr>
                                        <p:cTn id="11" dur="500"/>
                                        <p:tgtEl>
                                          <p:spTgt spid="392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rtl="1" eaLnBrk="1" fontAlgn="auto" hangingPunct="1">
              <a:spcAft>
                <a:spcPts val="0"/>
              </a:spcAft>
              <a:defRPr/>
            </a:pPr>
            <a:r>
              <a:rPr lang="fa-IR" sz="3200" b="1" dirty="0" smtClean="0">
                <a:solidFill>
                  <a:srgbClr val="FF0000"/>
                </a:solidFill>
              </a:rPr>
              <a:t>نحوه گسترش شعله در یک محیط بسته</a:t>
            </a:r>
            <a:endParaRPr lang="fa-IR" sz="3200" b="1" dirty="0">
              <a:solidFill>
                <a:srgbClr val="FF0000"/>
              </a:solidFill>
            </a:endParaRPr>
          </a:p>
        </p:txBody>
      </p:sp>
      <p:sp>
        <p:nvSpPr>
          <p:cNvPr id="56323" name="Text Placeholder 9"/>
          <p:cNvSpPr>
            <a:spLocks noGrp="1"/>
          </p:cNvSpPr>
          <p:nvPr>
            <p:ph idx="1"/>
          </p:nvPr>
        </p:nvSpPr>
        <p:spPr/>
        <p:txBody>
          <a:bodyPr>
            <a:noAutofit/>
          </a:bodyPr>
          <a:lstStyle/>
          <a:p>
            <a:pPr marL="396875" algn="r" rtl="1" eaLnBrk="1" hangingPunct="1">
              <a:buFont typeface="Consolas" pitchFamily="49" charset="0"/>
              <a:buAutoNum type="arabicPeriod"/>
            </a:pPr>
            <a:r>
              <a:rPr lang="fa-IR" sz="2800" dirty="0" smtClean="0"/>
              <a:t>آتش شروع به سوختن می نماید</a:t>
            </a:r>
          </a:p>
          <a:p>
            <a:pPr marL="396875" algn="just" rtl="1" eaLnBrk="1" hangingPunct="1">
              <a:buFont typeface="Consolas" pitchFamily="49" charset="0"/>
              <a:buAutoNum type="arabicPeriod"/>
            </a:pPr>
            <a:r>
              <a:rPr lang="fa-IR" sz="2800" dirty="0" smtClean="0"/>
              <a:t>گازها رو به طرف بالا حرکت می نمایند و شکل شعله تشکیل می گردد</a:t>
            </a:r>
          </a:p>
          <a:p>
            <a:pPr marL="396875" algn="just" rtl="1" eaLnBrk="1" hangingPunct="1">
              <a:buFont typeface="Consolas" pitchFamily="49" charset="0"/>
              <a:buAutoNum type="arabicPeriod"/>
            </a:pPr>
            <a:r>
              <a:rPr lang="fa-IR" sz="2800" dirty="0" smtClean="0"/>
              <a:t>جابجائی هوا د محیط انجام و حالت قارچی شکل بوجود می آید</a:t>
            </a:r>
          </a:p>
          <a:p>
            <a:pPr marL="396875" algn="just" rtl="1" eaLnBrk="1" hangingPunct="1">
              <a:buFont typeface="Consolas" pitchFamily="49" charset="0"/>
              <a:buAutoNum type="arabicPeriod"/>
            </a:pPr>
            <a:r>
              <a:rPr lang="fa-IR" sz="2800" dirty="0" smtClean="0"/>
              <a:t>دیگر سوخت های موجود در محیط شروع به تولید گازهای قابل اشتعال می نمایند</a:t>
            </a:r>
          </a:p>
          <a:p>
            <a:pPr marL="396875" algn="just" rtl="1" eaLnBrk="1" hangingPunct="1">
              <a:buFont typeface="Consolas" pitchFamily="49" charset="0"/>
              <a:buAutoNum type="arabicPeriod"/>
            </a:pPr>
            <a:r>
              <a:rPr lang="fa-IR" sz="2800" dirty="0" smtClean="0"/>
              <a:t>شرایط برای بوجود آمدن فلش آور مهیا می گردد.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fa-IR"/>
          </a:p>
        </p:txBody>
      </p:sp>
      <p:sp>
        <p:nvSpPr>
          <p:cNvPr id="8" name="Content Placeholder 7"/>
          <p:cNvSpPr>
            <a:spLocks noGrp="1"/>
          </p:cNvSpPr>
          <p:nvPr>
            <p:ph idx="1"/>
          </p:nvPr>
        </p:nvSpPr>
        <p:spPr/>
        <p:txBody>
          <a:bodyPr/>
          <a:lstStyle/>
          <a:p>
            <a:endParaRPr lang="fa-IR"/>
          </a:p>
        </p:txBody>
      </p:sp>
      <p:pic>
        <p:nvPicPr>
          <p:cNvPr id="86020" name="Picture 1026" descr="Picture14"/>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ساختار اتم</a:t>
            </a:r>
            <a:endParaRPr lang="fa-IR" dirty="0"/>
          </a:p>
        </p:txBody>
      </p:sp>
      <p:pic>
        <p:nvPicPr>
          <p:cNvPr id="4" name="Content Placeholder 3" descr="ساختار-اتم 2.gif"/>
          <p:cNvPicPr>
            <a:picLocks noGrp="1" noChangeAspect="1"/>
          </p:cNvPicPr>
          <p:nvPr>
            <p:ph idx="1"/>
          </p:nvPr>
        </p:nvPicPr>
        <p:blipFill>
          <a:blip r:embed="rId2"/>
          <a:stretch>
            <a:fillRect/>
          </a:stretch>
        </p:blipFill>
        <p:spPr>
          <a:xfrm>
            <a:off x="1110961" y="1733797"/>
            <a:ext cx="5218587" cy="3918858"/>
          </a:xfrm>
        </p:spPr>
      </p:pic>
      <p:pic>
        <p:nvPicPr>
          <p:cNvPr id="1026" name="Picture 2" descr="C:\Users\Mobina\Desktop\ساختار اتم.jpg"/>
          <p:cNvPicPr>
            <a:picLocks noChangeAspect="1" noChangeArrowheads="1"/>
          </p:cNvPicPr>
          <p:nvPr/>
        </p:nvPicPr>
        <p:blipFill>
          <a:blip r:embed="rId3"/>
          <a:srcRect/>
          <a:stretch>
            <a:fillRect/>
          </a:stretch>
        </p:blipFill>
        <p:spPr bwMode="auto">
          <a:xfrm>
            <a:off x="7042066" y="1911928"/>
            <a:ext cx="4346369" cy="363384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512764"/>
            <a:ext cx="10363200" cy="1487487"/>
          </a:xfrm>
        </p:spPr>
        <p:txBody>
          <a:bodyPr>
            <a:normAutofit fontScale="90000"/>
          </a:bodyPr>
          <a:lstStyle/>
          <a:p>
            <a:pPr algn="ctr" eaLnBrk="1" fontAlgn="auto" hangingPunct="1">
              <a:spcAft>
                <a:spcPts val="0"/>
              </a:spcAft>
              <a:defRPr/>
            </a:pPr>
            <a:r>
              <a:rPr lang="fa-IR" dirty="0" smtClean="0">
                <a:solidFill>
                  <a:schemeClr val="tx2">
                    <a:satMod val="200000"/>
                  </a:schemeClr>
                </a:solidFill>
              </a:rPr>
              <a:t>فلش آور</a:t>
            </a:r>
            <a:br>
              <a:rPr lang="fa-IR" dirty="0" smtClean="0">
                <a:solidFill>
                  <a:schemeClr val="tx2">
                    <a:satMod val="200000"/>
                  </a:schemeClr>
                </a:solidFill>
              </a:rPr>
            </a:br>
            <a:r>
              <a:rPr lang="en-US" dirty="0" smtClean="0">
                <a:solidFill>
                  <a:schemeClr val="tx2">
                    <a:satMod val="200000"/>
                  </a:schemeClr>
                </a:solidFill>
              </a:rPr>
              <a:t>FLASH OVER</a:t>
            </a:r>
            <a:r>
              <a:rPr lang="fa-IR" dirty="0" smtClean="0">
                <a:solidFill>
                  <a:schemeClr val="tx2">
                    <a:satMod val="200000"/>
                  </a:schemeClr>
                </a:solidFill>
              </a:rPr>
              <a:t/>
            </a:r>
            <a:br>
              <a:rPr lang="fa-IR" dirty="0" smtClean="0">
                <a:solidFill>
                  <a:schemeClr val="tx2">
                    <a:satMod val="200000"/>
                  </a:schemeClr>
                </a:solidFill>
              </a:rPr>
            </a:br>
            <a:endParaRPr lang="fa-IR" dirty="0">
              <a:solidFill>
                <a:schemeClr val="tx2">
                  <a:satMod val="200000"/>
                </a:schemeClr>
              </a:solidFill>
            </a:endParaRPr>
          </a:p>
        </p:txBody>
      </p:sp>
      <p:sp>
        <p:nvSpPr>
          <p:cNvPr id="75779" name="Content Placeholder 2"/>
          <p:cNvSpPr>
            <a:spLocks noGrp="1"/>
          </p:cNvSpPr>
          <p:nvPr>
            <p:ph idx="1"/>
          </p:nvPr>
        </p:nvSpPr>
        <p:spPr>
          <a:xfrm>
            <a:off x="1219200" y="2357438"/>
            <a:ext cx="10363200" cy="3998912"/>
          </a:xfrm>
        </p:spPr>
        <p:txBody>
          <a:bodyPr/>
          <a:lstStyle/>
          <a:p>
            <a:pPr algn="ctr" rtl="1" eaLnBrk="1" hangingPunct="1"/>
            <a:r>
              <a:rPr lang="fa-IR" sz="4400" dirty="0" smtClean="0"/>
              <a:t>شعله وری سریع و یکپارچه حریق که تمامی مواد قابل اشتعال محیط را دربرمی گیرد.</a:t>
            </a:r>
          </a:p>
          <a:p>
            <a:pPr algn="just" rtl="1" eaLnBrk="1" hangingPunct="1">
              <a:buFont typeface="Wingdings" pitchFamily="2" charset="2"/>
              <a:buNone/>
            </a:pPr>
            <a:r>
              <a:rPr lang="fa-IR" dirty="0" smtClean="0"/>
              <a:t>   </a:t>
            </a:r>
          </a:p>
          <a:p>
            <a:pPr algn="just" rtl="1" eaLnBrk="1" hangingPunct="1">
              <a:buFont typeface="Wingdings" pitchFamily="2" charset="2"/>
              <a:buNone/>
            </a:pPr>
            <a:endParaRPr lang="fa-IR"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4"/>
          <p:cNvPicPr>
            <a:picLocks noChangeAspect="1" noChangeArrowheads="1"/>
          </p:cNvPicPr>
          <p:nvPr/>
        </p:nvPicPr>
        <p:blipFill>
          <a:blip r:embed="rId3"/>
          <a:srcRect/>
          <a:stretch>
            <a:fillRect/>
          </a:stretch>
        </p:blipFill>
        <p:spPr bwMode="auto">
          <a:xfrm>
            <a:off x="1714500" y="1285876"/>
            <a:ext cx="9144000" cy="5133975"/>
          </a:xfrm>
          <a:prstGeom prst="rect">
            <a:avLst/>
          </a:prstGeom>
          <a:noFill/>
          <a:ln w="9525">
            <a:noFill/>
            <a:miter lim="800000"/>
            <a:headEnd/>
            <a:tailEnd/>
          </a:ln>
        </p:spPr>
      </p:pic>
      <p:sp>
        <p:nvSpPr>
          <p:cNvPr id="6152" name="Rectangle 8"/>
          <p:cNvSpPr>
            <a:spLocks noChangeArrowheads="1"/>
          </p:cNvSpPr>
          <p:nvPr/>
        </p:nvSpPr>
        <p:spPr bwMode="auto">
          <a:xfrm>
            <a:off x="3251200" y="762000"/>
            <a:ext cx="8229600" cy="459100"/>
          </a:xfrm>
          <a:prstGeom prst="rect">
            <a:avLst/>
          </a:prstGeom>
          <a:noFill/>
          <a:ln w="12700">
            <a:noFill/>
            <a:miter lim="800000"/>
            <a:headEnd/>
            <a:tailEnd/>
          </a:ln>
          <a:effectLst/>
        </p:spPr>
        <p:txBody>
          <a:bodyPr lIns="90488" tIns="44450" rIns="90488" bIns="44450">
            <a:spAutoFit/>
          </a:bodyPr>
          <a:lstStyle/>
          <a:p>
            <a:pPr algn="l" fontAlgn="auto">
              <a:spcBef>
                <a:spcPts val="0"/>
              </a:spcBef>
              <a:spcAft>
                <a:spcPts val="0"/>
              </a:spcAft>
              <a:defRPr/>
            </a:pPr>
            <a:r>
              <a:rPr lang="en-GB" sz="2400">
                <a:solidFill>
                  <a:schemeClr val="hlink"/>
                </a:solidFill>
                <a:effectLst>
                  <a:outerShdw blurRad="38100" dist="38100" dir="2700000" algn="tl">
                    <a:srgbClr val="000000"/>
                  </a:outerShdw>
                </a:effectLst>
                <a:latin typeface="+mn-lt"/>
                <a:cs typeface="+mn-cs"/>
              </a:rPr>
              <a:t>Fire gases accumulate under the ceiling</a:t>
            </a:r>
          </a:p>
        </p:txBody>
      </p:sp>
      <p:sp>
        <p:nvSpPr>
          <p:cNvPr id="76804" name="Rectangle 31"/>
          <p:cNvSpPr>
            <a:spLocks noChangeArrowheads="1"/>
          </p:cNvSpPr>
          <p:nvPr/>
        </p:nvSpPr>
        <p:spPr bwMode="auto">
          <a:xfrm>
            <a:off x="1714500" y="1285875"/>
            <a:ext cx="9144000" cy="5181600"/>
          </a:xfrm>
          <a:prstGeom prst="rect">
            <a:avLst/>
          </a:prstGeom>
          <a:noFill/>
          <a:ln w="38100">
            <a:solidFill>
              <a:schemeClr val="hlink"/>
            </a:solidFill>
            <a:miter lim="800000"/>
            <a:headEnd/>
            <a:tailEnd/>
          </a:ln>
        </p:spPr>
        <p:txBody>
          <a:bodyPr wrap="none" anchor="ctr"/>
          <a:lstStyle/>
          <a:p>
            <a:endParaRPr lang="fa-IR">
              <a:latin typeface="Corbel" pitchFamily="34" charset="0"/>
              <a:cs typeface="Tahoma" pitchFamily="34" charset="0"/>
            </a:endParaRPr>
          </a:p>
        </p:txBody>
      </p:sp>
      <p:grpSp>
        <p:nvGrpSpPr>
          <p:cNvPr id="2" name="Group 40"/>
          <p:cNvGrpSpPr>
            <a:grpSpLocks/>
          </p:cNvGrpSpPr>
          <p:nvPr/>
        </p:nvGrpSpPr>
        <p:grpSpPr bwMode="auto">
          <a:xfrm>
            <a:off x="3810000" y="3843338"/>
            <a:ext cx="5689600" cy="2514600"/>
            <a:chOff x="2160" y="1680"/>
            <a:chExt cx="2688" cy="1584"/>
          </a:xfrm>
        </p:grpSpPr>
        <p:sp>
          <p:nvSpPr>
            <p:cNvPr id="76808" name="AutoShape 32"/>
            <p:cNvSpPr>
              <a:spLocks noChangeArrowheads="1"/>
            </p:cNvSpPr>
            <p:nvPr/>
          </p:nvSpPr>
          <p:spPr bwMode="auto">
            <a:xfrm rot="-905293">
              <a:off x="2208" y="2112"/>
              <a:ext cx="864" cy="144"/>
            </a:xfrm>
            <a:prstGeom prst="rightArrow">
              <a:avLst>
                <a:gd name="adj1" fmla="val 50000"/>
                <a:gd name="adj2" fmla="val 150000"/>
              </a:avLst>
            </a:prstGeom>
            <a:gradFill rotWithShape="0">
              <a:gsLst>
                <a:gs pos="0">
                  <a:srgbClr val="FFFFFF"/>
                </a:gs>
                <a:gs pos="100000">
                  <a:srgbClr val="0000CC"/>
                </a:gs>
              </a:gsLst>
              <a:lin ang="0" scaled="1"/>
            </a:gradFill>
            <a:ln w="9525">
              <a:noFill/>
              <a:miter lim="800000"/>
              <a:headEnd/>
              <a:tailEnd/>
            </a:ln>
          </p:spPr>
          <p:txBody>
            <a:bodyPr wrap="none" anchor="ctr"/>
            <a:lstStyle/>
            <a:p>
              <a:endParaRPr lang="fa-IR">
                <a:latin typeface="Corbel" pitchFamily="34" charset="0"/>
                <a:cs typeface="Tahoma" pitchFamily="34" charset="0"/>
              </a:endParaRPr>
            </a:p>
          </p:txBody>
        </p:sp>
        <p:sp>
          <p:nvSpPr>
            <p:cNvPr id="76809" name="AutoShape 33"/>
            <p:cNvSpPr>
              <a:spLocks noChangeArrowheads="1"/>
            </p:cNvSpPr>
            <p:nvPr/>
          </p:nvSpPr>
          <p:spPr bwMode="auto">
            <a:xfrm rot="1113212">
              <a:off x="3888" y="1680"/>
              <a:ext cx="912" cy="144"/>
            </a:xfrm>
            <a:prstGeom prst="leftArrow">
              <a:avLst>
                <a:gd name="adj1" fmla="val 50000"/>
                <a:gd name="adj2" fmla="val 158333"/>
              </a:avLst>
            </a:prstGeom>
            <a:gradFill rotWithShape="0">
              <a:gsLst>
                <a:gs pos="0">
                  <a:srgbClr val="0000CC"/>
                </a:gs>
                <a:gs pos="100000">
                  <a:srgbClr val="FFFFFF"/>
                </a:gs>
              </a:gsLst>
              <a:lin ang="0" scaled="1"/>
            </a:gradFill>
            <a:ln w="9525">
              <a:noFill/>
              <a:miter lim="800000"/>
              <a:headEnd/>
              <a:tailEnd/>
            </a:ln>
          </p:spPr>
          <p:txBody>
            <a:bodyPr wrap="none" anchor="ctr"/>
            <a:lstStyle/>
            <a:p>
              <a:endParaRPr lang="fa-IR">
                <a:latin typeface="Corbel" pitchFamily="34" charset="0"/>
                <a:cs typeface="Tahoma" pitchFamily="34" charset="0"/>
              </a:endParaRPr>
            </a:p>
          </p:txBody>
        </p:sp>
        <p:sp>
          <p:nvSpPr>
            <p:cNvPr id="76810" name="AutoShape 34"/>
            <p:cNvSpPr>
              <a:spLocks noChangeArrowheads="1"/>
            </p:cNvSpPr>
            <p:nvPr/>
          </p:nvSpPr>
          <p:spPr bwMode="auto">
            <a:xfrm rot="876001">
              <a:off x="3936" y="2112"/>
              <a:ext cx="912" cy="144"/>
            </a:xfrm>
            <a:prstGeom prst="leftArrow">
              <a:avLst>
                <a:gd name="adj1" fmla="val 50000"/>
                <a:gd name="adj2" fmla="val 158333"/>
              </a:avLst>
            </a:prstGeom>
            <a:gradFill rotWithShape="0">
              <a:gsLst>
                <a:gs pos="0">
                  <a:srgbClr val="0000CC"/>
                </a:gs>
                <a:gs pos="100000">
                  <a:srgbClr val="FFFFFF"/>
                </a:gs>
              </a:gsLst>
              <a:lin ang="0" scaled="1"/>
            </a:gradFill>
            <a:ln w="9525">
              <a:noFill/>
              <a:miter lim="800000"/>
              <a:headEnd/>
              <a:tailEnd/>
            </a:ln>
          </p:spPr>
          <p:txBody>
            <a:bodyPr wrap="none" anchor="ctr"/>
            <a:lstStyle/>
            <a:p>
              <a:endParaRPr lang="fa-IR">
                <a:latin typeface="Corbel" pitchFamily="34" charset="0"/>
                <a:cs typeface="Tahoma" pitchFamily="34" charset="0"/>
              </a:endParaRPr>
            </a:p>
          </p:txBody>
        </p:sp>
        <p:sp>
          <p:nvSpPr>
            <p:cNvPr id="76811" name="AutoShape 35"/>
            <p:cNvSpPr>
              <a:spLocks noChangeArrowheads="1"/>
            </p:cNvSpPr>
            <p:nvPr/>
          </p:nvSpPr>
          <p:spPr bwMode="auto">
            <a:xfrm rot="8112055">
              <a:off x="2400" y="2544"/>
              <a:ext cx="912" cy="144"/>
            </a:xfrm>
            <a:prstGeom prst="leftArrow">
              <a:avLst>
                <a:gd name="adj1" fmla="val 50000"/>
                <a:gd name="adj2" fmla="val 158333"/>
              </a:avLst>
            </a:prstGeom>
            <a:gradFill rotWithShape="0">
              <a:gsLst>
                <a:gs pos="0">
                  <a:srgbClr val="0000CC"/>
                </a:gs>
                <a:gs pos="100000">
                  <a:srgbClr val="FFFFFF"/>
                </a:gs>
              </a:gsLst>
              <a:lin ang="5400000" scaled="1"/>
            </a:gradFill>
            <a:ln w="9525">
              <a:noFill/>
              <a:miter lim="800000"/>
              <a:headEnd/>
              <a:tailEnd/>
            </a:ln>
          </p:spPr>
          <p:txBody>
            <a:bodyPr wrap="none" anchor="ctr"/>
            <a:lstStyle/>
            <a:p>
              <a:endParaRPr lang="fa-IR">
                <a:latin typeface="Corbel" pitchFamily="34" charset="0"/>
                <a:cs typeface="Tahoma" pitchFamily="34" charset="0"/>
              </a:endParaRPr>
            </a:p>
          </p:txBody>
        </p:sp>
        <p:sp>
          <p:nvSpPr>
            <p:cNvPr id="76812" name="AutoShape 36"/>
            <p:cNvSpPr>
              <a:spLocks noChangeArrowheads="1"/>
            </p:cNvSpPr>
            <p:nvPr/>
          </p:nvSpPr>
          <p:spPr bwMode="auto">
            <a:xfrm rot="3334483">
              <a:off x="3552" y="2592"/>
              <a:ext cx="912" cy="144"/>
            </a:xfrm>
            <a:prstGeom prst="leftArrow">
              <a:avLst>
                <a:gd name="adj1" fmla="val 50000"/>
                <a:gd name="adj2" fmla="val 158333"/>
              </a:avLst>
            </a:prstGeom>
            <a:gradFill rotWithShape="0">
              <a:gsLst>
                <a:gs pos="0">
                  <a:srgbClr val="0000CC"/>
                </a:gs>
                <a:gs pos="100000">
                  <a:srgbClr val="FFFFFF"/>
                </a:gs>
              </a:gsLst>
              <a:lin ang="0" scaled="1"/>
            </a:gradFill>
            <a:ln w="9525">
              <a:noFill/>
              <a:miter lim="800000"/>
              <a:headEnd/>
              <a:tailEnd/>
            </a:ln>
          </p:spPr>
          <p:txBody>
            <a:bodyPr wrap="none" anchor="ctr"/>
            <a:lstStyle/>
            <a:p>
              <a:endParaRPr lang="fa-IR">
                <a:latin typeface="Corbel" pitchFamily="34" charset="0"/>
                <a:cs typeface="Tahoma" pitchFamily="34" charset="0"/>
              </a:endParaRPr>
            </a:p>
          </p:txBody>
        </p:sp>
        <p:sp>
          <p:nvSpPr>
            <p:cNvPr id="76813" name="AutoShape 37"/>
            <p:cNvSpPr>
              <a:spLocks noChangeArrowheads="1"/>
            </p:cNvSpPr>
            <p:nvPr/>
          </p:nvSpPr>
          <p:spPr bwMode="auto">
            <a:xfrm rot="5400000">
              <a:off x="3024" y="2736"/>
              <a:ext cx="912" cy="144"/>
            </a:xfrm>
            <a:prstGeom prst="leftArrow">
              <a:avLst>
                <a:gd name="adj1" fmla="val 50000"/>
                <a:gd name="adj2" fmla="val 158333"/>
              </a:avLst>
            </a:prstGeom>
            <a:gradFill rotWithShape="0">
              <a:gsLst>
                <a:gs pos="0">
                  <a:srgbClr val="0000CC"/>
                </a:gs>
                <a:gs pos="100000">
                  <a:srgbClr val="FFFFFF"/>
                </a:gs>
              </a:gsLst>
              <a:lin ang="5400000" scaled="1"/>
            </a:gradFill>
            <a:ln w="9525">
              <a:noFill/>
              <a:miter lim="800000"/>
              <a:headEnd/>
              <a:tailEnd/>
            </a:ln>
          </p:spPr>
          <p:txBody>
            <a:bodyPr wrap="none" anchor="ctr"/>
            <a:lstStyle/>
            <a:p>
              <a:endParaRPr lang="fa-IR">
                <a:latin typeface="Corbel" pitchFamily="34" charset="0"/>
                <a:cs typeface="Tahoma" pitchFamily="34" charset="0"/>
              </a:endParaRPr>
            </a:p>
          </p:txBody>
        </p:sp>
        <p:sp>
          <p:nvSpPr>
            <p:cNvPr id="76814" name="AutoShape 38"/>
            <p:cNvSpPr>
              <a:spLocks noChangeArrowheads="1"/>
            </p:cNvSpPr>
            <p:nvPr/>
          </p:nvSpPr>
          <p:spPr bwMode="auto">
            <a:xfrm rot="-971682">
              <a:off x="2160" y="1680"/>
              <a:ext cx="864" cy="144"/>
            </a:xfrm>
            <a:prstGeom prst="rightArrow">
              <a:avLst>
                <a:gd name="adj1" fmla="val 50000"/>
                <a:gd name="adj2" fmla="val 150000"/>
              </a:avLst>
            </a:prstGeom>
            <a:gradFill rotWithShape="0">
              <a:gsLst>
                <a:gs pos="0">
                  <a:srgbClr val="FFFFFF"/>
                </a:gs>
                <a:gs pos="100000">
                  <a:srgbClr val="0000CC"/>
                </a:gs>
              </a:gsLst>
              <a:lin ang="0" scaled="1"/>
            </a:gradFill>
            <a:ln w="9525">
              <a:noFill/>
              <a:miter lim="800000"/>
              <a:headEnd/>
              <a:tailEnd/>
            </a:ln>
          </p:spPr>
          <p:txBody>
            <a:bodyPr wrap="none" anchor="ctr"/>
            <a:lstStyle/>
            <a:p>
              <a:endParaRPr lang="fa-IR">
                <a:latin typeface="Corbel" pitchFamily="34" charset="0"/>
                <a:cs typeface="Tahoma" pitchFamily="34" charset="0"/>
              </a:endParaRPr>
            </a:p>
          </p:txBody>
        </p:sp>
      </p:grpSp>
      <p:sp>
        <p:nvSpPr>
          <p:cNvPr id="6183" name="Text Box 39"/>
          <p:cNvSpPr txBox="1">
            <a:spLocks noChangeArrowheads="1"/>
          </p:cNvSpPr>
          <p:nvPr/>
        </p:nvSpPr>
        <p:spPr bwMode="auto">
          <a:xfrm>
            <a:off x="2743201" y="4800601"/>
            <a:ext cx="2916183" cy="523220"/>
          </a:xfrm>
          <a:prstGeom prst="rect">
            <a:avLst/>
          </a:prstGeom>
          <a:noFill/>
          <a:ln w="9525">
            <a:noFill/>
            <a:miter lim="800000"/>
            <a:headEnd/>
            <a:tailEnd/>
          </a:ln>
        </p:spPr>
        <p:txBody>
          <a:bodyPr wrap="none">
            <a:spAutoFit/>
          </a:bodyPr>
          <a:lstStyle/>
          <a:p>
            <a:pPr algn="l"/>
            <a:r>
              <a:rPr lang="en-GB" sz="2800">
                <a:solidFill>
                  <a:srgbClr val="0000CC"/>
                </a:solidFill>
                <a:latin typeface="Corbel" pitchFamily="34" charset="0"/>
                <a:cs typeface="Tahoma" pitchFamily="34" charset="0"/>
              </a:rPr>
              <a:t>Air drawn into Fire</a:t>
            </a:r>
          </a:p>
        </p:txBody>
      </p:sp>
      <p:sp>
        <p:nvSpPr>
          <p:cNvPr id="76807" name="Rectangle 16"/>
          <p:cNvSpPr>
            <a:spLocks noChangeArrowheads="1"/>
          </p:cNvSpPr>
          <p:nvPr/>
        </p:nvSpPr>
        <p:spPr bwMode="auto">
          <a:xfrm>
            <a:off x="3429000" y="214313"/>
            <a:ext cx="6381751" cy="461962"/>
          </a:xfrm>
          <a:prstGeom prst="rect">
            <a:avLst/>
          </a:prstGeom>
          <a:noFill/>
          <a:ln w="9525">
            <a:noFill/>
            <a:miter lim="800000"/>
            <a:headEnd/>
            <a:tailEnd/>
          </a:ln>
        </p:spPr>
        <p:txBody>
          <a:bodyPr>
            <a:spAutoFit/>
          </a:bodyPr>
          <a:lstStyle/>
          <a:p>
            <a:r>
              <a:rPr lang="fa-IR" sz="2400" b="1">
                <a:solidFill>
                  <a:srgbClr val="FF0000"/>
                </a:solidFill>
                <a:latin typeface="Corbel" pitchFamily="34" charset="0"/>
                <a:cs typeface="Tahoma" pitchFamily="34" charset="0"/>
              </a:rPr>
              <a:t>نحوه ایجاد فلش آور در محیط</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152"/>
                                        </p:tgtEl>
                                        <p:attrNameLst>
                                          <p:attrName>style.visibility</p:attrName>
                                        </p:attrNameLst>
                                      </p:cBhvr>
                                      <p:to>
                                        <p:strVal val="visible"/>
                                      </p:to>
                                    </p:set>
                                    <p:animEffect transition="in" filter="wipe(left)">
                                      <p:cBhvr>
                                        <p:cTn id="7" dur="500"/>
                                        <p:tgtEl>
                                          <p:spTgt spid="61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83"/>
                                        </p:tgtEl>
                                        <p:attrNameLst>
                                          <p:attrName>style.visibility</p:attrName>
                                        </p:attrNameLst>
                                      </p:cBhvr>
                                      <p:to>
                                        <p:strVal val="visible"/>
                                      </p:to>
                                    </p:set>
                                    <p:animEffect transition="in" filter="wipe(left)">
                                      <p:cBhvr>
                                        <p:cTn id="12" dur="500"/>
                                        <p:tgtEl>
                                          <p:spTgt spid="6183"/>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utoUpdateAnimBg="0"/>
      <p:bldP spid="6183"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1"/>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zh-TW" altLang="en-GB" smtClean="0">
                <a:cs typeface="Tahoma" pitchFamily="34" charset="0"/>
              </a:rPr>
              <a:t>1999-03</a:t>
            </a:r>
            <a:endParaRPr lang="en-GB" altLang="zh-TW" smtClean="0">
              <a:cs typeface="Tahoma" pitchFamily="34" charset="0"/>
            </a:endParaRPr>
          </a:p>
        </p:txBody>
      </p:sp>
      <p:sp>
        <p:nvSpPr>
          <p:cNvPr id="77827" name="Footer Placeholder 2"/>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zh-TW" altLang="en-GB" smtClean="0">
                <a:cs typeface="Tahoma" pitchFamily="34" charset="0"/>
              </a:rPr>
              <a:t>© / JT-SRV/Re</a:t>
            </a:r>
            <a:endParaRPr lang="en-GB" altLang="zh-TW" smtClean="0">
              <a:cs typeface="Tahoma" pitchFamily="34" charset="0"/>
            </a:endParaRPr>
          </a:p>
        </p:txBody>
      </p:sp>
      <p:sp>
        <p:nvSpPr>
          <p:cNvPr id="77828"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90954A2-073D-47DA-85DE-A4BDB7E4DB69}" type="slidenum">
              <a:rPr lang="zh-TW" altLang="en-GB" smtClean="0">
                <a:cs typeface="Tahoma" pitchFamily="34" charset="0"/>
              </a:rPr>
              <a:pPr fontAlgn="base">
                <a:spcBef>
                  <a:spcPct val="0"/>
                </a:spcBef>
                <a:spcAft>
                  <a:spcPct val="0"/>
                </a:spcAft>
                <a:defRPr/>
              </a:pPr>
              <a:t>52</a:t>
            </a:fld>
            <a:endParaRPr lang="en-GB" altLang="zh-TW" smtClean="0">
              <a:cs typeface="Tahoma" pitchFamily="34" charset="0"/>
            </a:endParaRPr>
          </a:p>
        </p:txBody>
      </p:sp>
      <p:pic>
        <p:nvPicPr>
          <p:cNvPr id="77829" name="Picture 32"/>
          <p:cNvPicPr>
            <a:picLocks noChangeAspect="1" noChangeArrowheads="1"/>
          </p:cNvPicPr>
          <p:nvPr/>
        </p:nvPicPr>
        <p:blipFill>
          <a:blip r:embed="rId3"/>
          <a:srcRect/>
          <a:stretch>
            <a:fillRect/>
          </a:stretch>
        </p:blipFill>
        <p:spPr bwMode="auto">
          <a:xfrm>
            <a:off x="2540000" y="642938"/>
            <a:ext cx="9144000" cy="5143500"/>
          </a:xfrm>
          <a:prstGeom prst="rect">
            <a:avLst/>
          </a:prstGeom>
          <a:noFill/>
          <a:ln w="9525">
            <a:noFill/>
            <a:miter lim="800000"/>
            <a:headEnd/>
            <a:tailEnd/>
          </a:ln>
        </p:spPr>
      </p:pic>
      <p:grpSp>
        <p:nvGrpSpPr>
          <p:cNvPr id="2" name="Group 38"/>
          <p:cNvGrpSpPr>
            <a:grpSpLocks/>
          </p:cNvGrpSpPr>
          <p:nvPr/>
        </p:nvGrpSpPr>
        <p:grpSpPr bwMode="auto">
          <a:xfrm>
            <a:off x="1828800" y="1038226"/>
            <a:ext cx="5588000" cy="1266825"/>
            <a:chOff x="864" y="654"/>
            <a:chExt cx="2640" cy="798"/>
          </a:xfrm>
        </p:grpSpPr>
        <p:sp>
          <p:nvSpPr>
            <p:cNvPr id="77841" name="Rectangle 9"/>
            <p:cNvSpPr>
              <a:spLocks noChangeArrowheads="1"/>
            </p:cNvSpPr>
            <p:nvPr/>
          </p:nvSpPr>
          <p:spPr bwMode="auto">
            <a:xfrm>
              <a:off x="864" y="654"/>
              <a:ext cx="2640" cy="250"/>
            </a:xfrm>
            <a:prstGeom prst="rect">
              <a:avLst/>
            </a:prstGeom>
            <a:noFill/>
            <a:ln w="12700">
              <a:noFill/>
              <a:miter lim="800000"/>
              <a:headEnd/>
              <a:tailEnd/>
            </a:ln>
          </p:spPr>
          <p:txBody>
            <a:bodyPr lIns="90488" tIns="44450" rIns="90488" bIns="44450">
              <a:spAutoFit/>
            </a:bodyPr>
            <a:lstStyle/>
            <a:p>
              <a:r>
                <a:rPr lang="fa-IR" sz="2000" b="1" i="1">
                  <a:solidFill>
                    <a:srgbClr val="FFFF00"/>
                  </a:solidFill>
                  <a:latin typeface="Corbel" pitchFamily="34" charset="0"/>
                  <a:cs typeface="Tahoma" pitchFamily="34" charset="0"/>
                </a:rPr>
                <a:t>تشعشع حرارتی</a:t>
              </a:r>
              <a:r>
                <a:rPr lang="en-GB" sz="2000" b="1" i="1">
                  <a:solidFill>
                    <a:srgbClr val="FFFF00"/>
                  </a:solidFill>
                  <a:latin typeface="Corbel" pitchFamily="34" charset="0"/>
                  <a:cs typeface="Tahoma" pitchFamily="34" charset="0"/>
                </a:rPr>
                <a:t>Radiated heat</a:t>
              </a:r>
            </a:p>
          </p:txBody>
        </p:sp>
        <p:grpSp>
          <p:nvGrpSpPr>
            <p:cNvPr id="3" name="Group 10"/>
            <p:cNvGrpSpPr>
              <a:grpSpLocks/>
            </p:cNvGrpSpPr>
            <p:nvPr/>
          </p:nvGrpSpPr>
          <p:grpSpPr bwMode="auto">
            <a:xfrm>
              <a:off x="1488" y="1104"/>
              <a:ext cx="1432" cy="348"/>
              <a:chOff x="1680" y="1488"/>
              <a:chExt cx="1480" cy="280"/>
            </a:xfrm>
          </p:grpSpPr>
          <p:sp>
            <p:nvSpPr>
              <p:cNvPr id="77843" name="AutoShape 11"/>
              <p:cNvSpPr>
                <a:spLocks noChangeArrowheads="1"/>
              </p:cNvSpPr>
              <p:nvPr/>
            </p:nvSpPr>
            <p:spPr bwMode="auto">
              <a:xfrm rot="16200000" flipH="1">
                <a:off x="1704" y="1464"/>
                <a:ext cx="280" cy="328"/>
              </a:xfrm>
              <a:prstGeom prst="rightArrow">
                <a:avLst>
                  <a:gd name="adj1" fmla="val 75000"/>
                  <a:gd name="adj2" fmla="val 50069"/>
                </a:avLst>
              </a:prstGeom>
              <a:gradFill rotWithShape="0">
                <a:gsLst>
                  <a:gs pos="0">
                    <a:srgbClr val="4D0808"/>
                  </a:gs>
                  <a:gs pos="30000">
                    <a:srgbClr val="FF0300"/>
                  </a:gs>
                  <a:gs pos="55000">
                    <a:srgbClr val="FF7A00"/>
                  </a:gs>
                  <a:gs pos="100000">
                    <a:srgbClr val="FFF200"/>
                  </a:gs>
                </a:gsLst>
                <a:lin ang="5400000" scaled="1"/>
              </a:gradFill>
              <a:ln w="12700">
                <a:noFill/>
                <a:miter lim="800000"/>
                <a:headEnd/>
                <a:tailEnd/>
              </a:ln>
            </p:spPr>
            <p:txBody>
              <a:bodyPr wrap="none" anchor="ctr"/>
              <a:lstStyle/>
              <a:p>
                <a:endParaRPr lang="fa-IR">
                  <a:latin typeface="Corbel" pitchFamily="34" charset="0"/>
                  <a:cs typeface="Tahoma" pitchFamily="34" charset="0"/>
                </a:endParaRPr>
              </a:p>
            </p:txBody>
          </p:sp>
          <p:sp>
            <p:nvSpPr>
              <p:cNvPr id="77844" name="AutoShape 12"/>
              <p:cNvSpPr>
                <a:spLocks noChangeArrowheads="1"/>
              </p:cNvSpPr>
              <p:nvPr/>
            </p:nvSpPr>
            <p:spPr bwMode="auto">
              <a:xfrm rot="16200000" flipH="1">
                <a:off x="2280" y="1464"/>
                <a:ext cx="280" cy="328"/>
              </a:xfrm>
              <a:prstGeom prst="rightArrow">
                <a:avLst>
                  <a:gd name="adj1" fmla="val 75000"/>
                  <a:gd name="adj2" fmla="val 50069"/>
                </a:avLst>
              </a:prstGeom>
              <a:gradFill rotWithShape="0">
                <a:gsLst>
                  <a:gs pos="0">
                    <a:srgbClr val="4D0808"/>
                  </a:gs>
                  <a:gs pos="30000">
                    <a:srgbClr val="FF0300"/>
                  </a:gs>
                  <a:gs pos="55000">
                    <a:srgbClr val="FF7A00"/>
                  </a:gs>
                  <a:gs pos="100000">
                    <a:srgbClr val="FFF200"/>
                  </a:gs>
                </a:gsLst>
                <a:lin ang="5400000" scaled="1"/>
              </a:gradFill>
              <a:ln w="12700">
                <a:noFill/>
                <a:miter lim="800000"/>
                <a:headEnd/>
                <a:tailEnd/>
              </a:ln>
            </p:spPr>
            <p:txBody>
              <a:bodyPr wrap="none" anchor="ctr"/>
              <a:lstStyle/>
              <a:p>
                <a:endParaRPr lang="fa-IR">
                  <a:latin typeface="Corbel" pitchFamily="34" charset="0"/>
                  <a:cs typeface="Tahoma" pitchFamily="34" charset="0"/>
                </a:endParaRPr>
              </a:p>
            </p:txBody>
          </p:sp>
          <p:sp>
            <p:nvSpPr>
              <p:cNvPr id="77845" name="AutoShape 13"/>
              <p:cNvSpPr>
                <a:spLocks noChangeArrowheads="1"/>
              </p:cNvSpPr>
              <p:nvPr/>
            </p:nvSpPr>
            <p:spPr bwMode="auto">
              <a:xfrm rot="16200000" flipH="1">
                <a:off x="2856" y="1464"/>
                <a:ext cx="280" cy="328"/>
              </a:xfrm>
              <a:prstGeom prst="rightArrow">
                <a:avLst>
                  <a:gd name="adj1" fmla="val 75000"/>
                  <a:gd name="adj2" fmla="val 50069"/>
                </a:avLst>
              </a:prstGeom>
              <a:gradFill rotWithShape="0">
                <a:gsLst>
                  <a:gs pos="0">
                    <a:srgbClr val="4D0808"/>
                  </a:gs>
                  <a:gs pos="30000">
                    <a:srgbClr val="FF0300"/>
                  </a:gs>
                  <a:gs pos="55000">
                    <a:srgbClr val="FF7A00"/>
                  </a:gs>
                  <a:gs pos="100000">
                    <a:srgbClr val="FFF200"/>
                  </a:gs>
                </a:gsLst>
                <a:lin ang="5400000" scaled="1"/>
              </a:gradFill>
              <a:ln w="12700">
                <a:noFill/>
                <a:miter lim="800000"/>
                <a:headEnd/>
                <a:tailEnd/>
              </a:ln>
            </p:spPr>
            <p:txBody>
              <a:bodyPr wrap="none" anchor="ctr"/>
              <a:lstStyle/>
              <a:p>
                <a:endParaRPr lang="fa-IR">
                  <a:latin typeface="Corbel" pitchFamily="34" charset="0"/>
                  <a:cs typeface="Tahoma" pitchFamily="34" charset="0"/>
                </a:endParaRPr>
              </a:p>
            </p:txBody>
          </p:sp>
        </p:grpSp>
      </p:grpSp>
      <p:sp>
        <p:nvSpPr>
          <p:cNvPr id="8218" name="Text Box 26"/>
          <p:cNvSpPr txBox="1">
            <a:spLocks noChangeArrowheads="1"/>
          </p:cNvSpPr>
          <p:nvPr/>
        </p:nvSpPr>
        <p:spPr bwMode="auto">
          <a:xfrm>
            <a:off x="4470401" y="4616450"/>
            <a:ext cx="1763624" cy="646331"/>
          </a:xfrm>
          <a:prstGeom prst="rect">
            <a:avLst/>
          </a:prstGeom>
          <a:noFill/>
          <a:ln w="9525">
            <a:noFill/>
            <a:miter lim="800000"/>
            <a:headEnd/>
            <a:tailEnd/>
          </a:ln>
        </p:spPr>
        <p:txBody>
          <a:bodyPr wrap="none">
            <a:spAutoFit/>
          </a:bodyPr>
          <a:lstStyle/>
          <a:p>
            <a:pPr algn="l"/>
            <a:r>
              <a:rPr lang="en-GB" sz="3600">
                <a:solidFill>
                  <a:srgbClr val="FFFF00"/>
                </a:solidFill>
                <a:latin typeface="Corbel" pitchFamily="34" charset="0"/>
                <a:cs typeface="Tahoma" pitchFamily="34" charset="0"/>
              </a:rPr>
              <a:t>Pyrolisis</a:t>
            </a:r>
          </a:p>
        </p:txBody>
      </p:sp>
      <p:sp>
        <p:nvSpPr>
          <p:cNvPr id="77832" name="Rectangle 33"/>
          <p:cNvSpPr>
            <a:spLocks noChangeArrowheads="1"/>
          </p:cNvSpPr>
          <p:nvPr/>
        </p:nvSpPr>
        <p:spPr bwMode="auto">
          <a:xfrm>
            <a:off x="2540000" y="685800"/>
            <a:ext cx="9144000" cy="5181600"/>
          </a:xfrm>
          <a:prstGeom prst="rect">
            <a:avLst/>
          </a:prstGeom>
          <a:noFill/>
          <a:ln w="38100">
            <a:solidFill>
              <a:schemeClr val="hlink"/>
            </a:solidFill>
            <a:miter lim="800000"/>
            <a:headEnd/>
            <a:tailEnd/>
          </a:ln>
        </p:spPr>
        <p:txBody>
          <a:bodyPr wrap="none" anchor="ctr"/>
          <a:lstStyle/>
          <a:p>
            <a:endParaRPr lang="fa-IR">
              <a:latin typeface="Corbel" pitchFamily="34" charset="0"/>
              <a:cs typeface="Tahoma" pitchFamily="34" charset="0"/>
            </a:endParaRPr>
          </a:p>
        </p:txBody>
      </p:sp>
      <p:grpSp>
        <p:nvGrpSpPr>
          <p:cNvPr id="4" name="Group 46"/>
          <p:cNvGrpSpPr>
            <a:grpSpLocks/>
          </p:cNvGrpSpPr>
          <p:nvPr/>
        </p:nvGrpSpPr>
        <p:grpSpPr bwMode="auto">
          <a:xfrm>
            <a:off x="5588001" y="3124200"/>
            <a:ext cx="4669367" cy="1219200"/>
            <a:chOff x="2640" y="1968"/>
            <a:chExt cx="2206" cy="768"/>
          </a:xfrm>
        </p:grpSpPr>
        <p:sp>
          <p:nvSpPr>
            <p:cNvPr id="77838" name="AutoShape 34"/>
            <p:cNvSpPr>
              <a:spLocks noChangeArrowheads="1"/>
            </p:cNvSpPr>
            <p:nvPr/>
          </p:nvSpPr>
          <p:spPr bwMode="auto">
            <a:xfrm rot="-5169632">
              <a:off x="4023" y="1881"/>
              <a:ext cx="353" cy="720"/>
            </a:xfrm>
            <a:prstGeom prst="flowChartPunchedTape">
              <a:avLst/>
            </a:prstGeom>
            <a:solidFill>
              <a:schemeClr val="bg2">
                <a:alpha val="50195"/>
              </a:schemeClr>
            </a:solidFill>
            <a:ln w="9525">
              <a:noFill/>
              <a:miter lim="800000"/>
              <a:headEnd/>
              <a:tailEnd/>
            </a:ln>
          </p:spPr>
          <p:txBody>
            <a:bodyPr wrap="none" anchor="ctr"/>
            <a:lstStyle/>
            <a:p>
              <a:endParaRPr lang="fa-IR">
                <a:latin typeface="Corbel" pitchFamily="34" charset="0"/>
                <a:cs typeface="Tahoma" pitchFamily="34" charset="0"/>
              </a:endParaRPr>
            </a:p>
          </p:txBody>
        </p:sp>
        <p:sp>
          <p:nvSpPr>
            <p:cNvPr id="77839" name="AutoShape 35"/>
            <p:cNvSpPr>
              <a:spLocks noChangeArrowheads="1"/>
            </p:cNvSpPr>
            <p:nvPr/>
          </p:nvSpPr>
          <p:spPr bwMode="auto">
            <a:xfrm rot="-5257902">
              <a:off x="4299" y="2189"/>
              <a:ext cx="336" cy="758"/>
            </a:xfrm>
            <a:prstGeom prst="flowChartPunchedTape">
              <a:avLst/>
            </a:prstGeom>
            <a:solidFill>
              <a:schemeClr val="bg2">
                <a:alpha val="50195"/>
              </a:schemeClr>
            </a:solidFill>
            <a:ln w="9525">
              <a:noFill/>
              <a:miter lim="800000"/>
              <a:headEnd/>
              <a:tailEnd/>
            </a:ln>
          </p:spPr>
          <p:txBody>
            <a:bodyPr wrap="none" anchor="ctr"/>
            <a:lstStyle/>
            <a:p>
              <a:endParaRPr lang="fa-IR">
                <a:latin typeface="Corbel" pitchFamily="34" charset="0"/>
                <a:cs typeface="Tahoma" pitchFamily="34" charset="0"/>
              </a:endParaRPr>
            </a:p>
          </p:txBody>
        </p:sp>
        <p:sp>
          <p:nvSpPr>
            <p:cNvPr id="77840" name="AutoShape 36"/>
            <p:cNvSpPr>
              <a:spLocks noChangeArrowheads="1"/>
            </p:cNvSpPr>
            <p:nvPr/>
          </p:nvSpPr>
          <p:spPr bwMode="auto">
            <a:xfrm rot="-4897101">
              <a:off x="3024" y="1584"/>
              <a:ext cx="336" cy="1104"/>
            </a:xfrm>
            <a:prstGeom prst="flowChartPunchedTape">
              <a:avLst/>
            </a:prstGeom>
            <a:solidFill>
              <a:schemeClr val="bg2">
                <a:alpha val="50195"/>
              </a:schemeClr>
            </a:solidFill>
            <a:ln w="9525">
              <a:noFill/>
              <a:miter lim="800000"/>
              <a:headEnd/>
              <a:tailEnd/>
            </a:ln>
          </p:spPr>
          <p:txBody>
            <a:bodyPr wrap="none" anchor="ctr"/>
            <a:lstStyle/>
            <a:p>
              <a:endParaRPr lang="fa-IR">
                <a:latin typeface="Corbel" pitchFamily="34" charset="0"/>
                <a:cs typeface="Tahoma" pitchFamily="34" charset="0"/>
              </a:endParaRPr>
            </a:p>
          </p:txBody>
        </p:sp>
      </p:grpSp>
      <p:grpSp>
        <p:nvGrpSpPr>
          <p:cNvPr id="5" name="Group 44"/>
          <p:cNvGrpSpPr>
            <a:grpSpLocks/>
          </p:cNvGrpSpPr>
          <p:nvPr/>
        </p:nvGrpSpPr>
        <p:grpSpPr bwMode="auto">
          <a:xfrm>
            <a:off x="6299200" y="3657600"/>
            <a:ext cx="3149600" cy="1371600"/>
            <a:chOff x="2976" y="2304"/>
            <a:chExt cx="1488" cy="864"/>
          </a:xfrm>
        </p:grpSpPr>
        <p:sp>
          <p:nvSpPr>
            <p:cNvPr id="77835" name="Line 39"/>
            <p:cNvSpPr>
              <a:spLocks noChangeShapeType="1"/>
            </p:cNvSpPr>
            <p:nvPr/>
          </p:nvSpPr>
          <p:spPr bwMode="auto">
            <a:xfrm flipV="1">
              <a:off x="2976" y="2304"/>
              <a:ext cx="288" cy="624"/>
            </a:xfrm>
            <a:prstGeom prst="line">
              <a:avLst/>
            </a:prstGeom>
            <a:noFill/>
            <a:ln w="38100">
              <a:solidFill>
                <a:schemeClr val="hlink"/>
              </a:solidFill>
              <a:round/>
              <a:headEnd/>
              <a:tailEnd type="triangle" w="med" len="med"/>
            </a:ln>
          </p:spPr>
          <p:txBody>
            <a:bodyPr wrap="none" anchor="ctr"/>
            <a:lstStyle/>
            <a:p>
              <a:endParaRPr lang="en-US"/>
            </a:p>
          </p:txBody>
        </p:sp>
        <p:sp>
          <p:nvSpPr>
            <p:cNvPr id="77836" name="Line 40"/>
            <p:cNvSpPr>
              <a:spLocks noChangeShapeType="1"/>
            </p:cNvSpPr>
            <p:nvPr/>
          </p:nvSpPr>
          <p:spPr bwMode="auto">
            <a:xfrm flipV="1">
              <a:off x="3168" y="2400"/>
              <a:ext cx="912" cy="576"/>
            </a:xfrm>
            <a:prstGeom prst="line">
              <a:avLst/>
            </a:prstGeom>
            <a:noFill/>
            <a:ln w="38100">
              <a:solidFill>
                <a:schemeClr val="hlink"/>
              </a:solidFill>
              <a:round/>
              <a:headEnd/>
              <a:tailEnd type="triangle" w="med" len="med"/>
            </a:ln>
          </p:spPr>
          <p:txBody>
            <a:bodyPr wrap="none" anchor="ctr"/>
            <a:lstStyle/>
            <a:p>
              <a:endParaRPr lang="en-US"/>
            </a:p>
          </p:txBody>
        </p:sp>
        <p:sp>
          <p:nvSpPr>
            <p:cNvPr id="77837" name="Line 41"/>
            <p:cNvSpPr>
              <a:spLocks noChangeShapeType="1"/>
            </p:cNvSpPr>
            <p:nvPr/>
          </p:nvSpPr>
          <p:spPr bwMode="auto">
            <a:xfrm flipV="1">
              <a:off x="3264" y="2688"/>
              <a:ext cx="1200" cy="480"/>
            </a:xfrm>
            <a:prstGeom prst="line">
              <a:avLst/>
            </a:prstGeom>
            <a:noFill/>
            <a:ln w="38100">
              <a:solidFill>
                <a:schemeClr val="hlink"/>
              </a:solidFill>
              <a:round/>
              <a:headEnd/>
              <a:tailEnd type="triangle" w="med" len="me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218"/>
                                        </p:tgtEl>
                                        <p:attrNameLst>
                                          <p:attrName>style.visibility</p:attrName>
                                        </p:attrNameLst>
                                      </p:cBhvr>
                                      <p:to>
                                        <p:strVal val="visible"/>
                                      </p:to>
                                    </p:set>
                                    <p:animEffect transition="in" filter="wipe(left)">
                                      <p:cBhvr>
                                        <p:cTn id="16" dur="500"/>
                                        <p:tgtEl>
                                          <p:spTgt spid="8218"/>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1"/>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zh-TW" altLang="en-GB" smtClean="0">
                <a:cs typeface="Tahoma" pitchFamily="34" charset="0"/>
              </a:rPr>
              <a:t>1999-03</a:t>
            </a:r>
            <a:endParaRPr lang="en-GB" altLang="zh-TW" smtClean="0">
              <a:cs typeface="Tahoma" pitchFamily="34" charset="0"/>
            </a:endParaRPr>
          </a:p>
        </p:txBody>
      </p:sp>
      <p:sp>
        <p:nvSpPr>
          <p:cNvPr id="78851" name="Footer Placeholder 2"/>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zh-TW" altLang="en-GB" smtClean="0">
                <a:cs typeface="Tahoma" pitchFamily="34" charset="0"/>
              </a:rPr>
              <a:t>© / JT-SRV/Re</a:t>
            </a:r>
            <a:endParaRPr lang="en-GB" altLang="zh-TW" smtClean="0">
              <a:cs typeface="Tahoma" pitchFamily="34" charset="0"/>
            </a:endParaRPr>
          </a:p>
        </p:txBody>
      </p:sp>
      <p:sp>
        <p:nvSpPr>
          <p:cNvPr id="78852"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EFB236D-04CE-43DE-A095-12349DDAA83A}" type="slidenum">
              <a:rPr lang="zh-TW" altLang="en-GB" smtClean="0">
                <a:cs typeface="Tahoma" pitchFamily="34" charset="0"/>
              </a:rPr>
              <a:pPr fontAlgn="base">
                <a:spcBef>
                  <a:spcPct val="0"/>
                </a:spcBef>
                <a:spcAft>
                  <a:spcPct val="0"/>
                </a:spcAft>
                <a:defRPr/>
              </a:pPr>
              <a:t>53</a:t>
            </a:fld>
            <a:endParaRPr lang="en-GB" altLang="zh-TW" smtClean="0">
              <a:cs typeface="Tahoma" pitchFamily="34" charset="0"/>
            </a:endParaRPr>
          </a:p>
        </p:txBody>
      </p:sp>
      <p:pic>
        <p:nvPicPr>
          <p:cNvPr id="78853" name="Picture 20"/>
          <p:cNvPicPr>
            <a:picLocks noChangeAspect="1" noChangeArrowheads="1"/>
          </p:cNvPicPr>
          <p:nvPr/>
        </p:nvPicPr>
        <p:blipFill>
          <a:blip r:embed="rId3"/>
          <a:srcRect/>
          <a:stretch>
            <a:fillRect/>
          </a:stretch>
        </p:blipFill>
        <p:spPr bwMode="auto">
          <a:xfrm>
            <a:off x="2540000" y="685800"/>
            <a:ext cx="9144000" cy="5143500"/>
          </a:xfrm>
          <a:prstGeom prst="rect">
            <a:avLst/>
          </a:prstGeom>
          <a:noFill/>
          <a:ln w="9525">
            <a:noFill/>
            <a:miter lim="800000"/>
            <a:headEnd/>
            <a:tailEnd/>
          </a:ln>
        </p:spPr>
      </p:pic>
      <p:grpSp>
        <p:nvGrpSpPr>
          <p:cNvPr id="2" name="Group 23"/>
          <p:cNvGrpSpPr>
            <a:grpSpLocks/>
          </p:cNvGrpSpPr>
          <p:nvPr/>
        </p:nvGrpSpPr>
        <p:grpSpPr bwMode="auto">
          <a:xfrm>
            <a:off x="2032000" y="762000"/>
            <a:ext cx="5588000" cy="2241550"/>
            <a:chOff x="960" y="480"/>
            <a:chExt cx="2640" cy="1412"/>
          </a:xfrm>
        </p:grpSpPr>
        <p:sp>
          <p:nvSpPr>
            <p:cNvPr id="78856" name="Rectangle 7"/>
            <p:cNvSpPr>
              <a:spLocks noChangeArrowheads="1"/>
            </p:cNvSpPr>
            <p:nvPr/>
          </p:nvSpPr>
          <p:spPr bwMode="auto">
            <a:xfrm>
              <a:off x="960" y="480"/>
              <a:ext cx="2640" cy="402"/>
            </a:xfrm>
            <a:prstGeom prst="rect">
              <a:avLst/>
            </a:prstGeom>
            <a:noFill/>
            <a:ln w="12700">
              <a:noFill/>
              <a:miter lim="800000"/>
              <a:headEnd/>
              <a:tailEnd/>
            </a:ln>
          </p:spPr>
          <p:txBody>
            <a:bodyPr lIns="90488" tIns="44450" rIns="90488" bIns="44450">
              <a:spAutoFit/>
            </a:bodyPr>
            <a:lstStyle/>
            <a:p>
              <a:r>
                <a:rPr lang="en-GB" sz="3600" i="1">
                  <a:solidFill>
                    <a:srgbClr val="FFFF00"/>
                  </a:solidFill>
                  <a:latin typeface="Corbel" pitchFamily="34" charset="0"/>
                  <a:cs typeface="Tahoma" pitchFamily="34" charset="0"/>
                </a:rPr>
                <a:t>Extreme heat</a:t>
              </a:r>
            </a:p>
          </p:txBody>
        </p:sp>
        <p:grpSp>
          <p:nvGrpSpPr>
            <p:cNvPr id="3" name="Group 8"/>
            <p:cNvGrpSpPr>
              <a:grpSpLocks/>
            </p:cNvGrpSpPr>
            <p:nvPr/>
          </p:nvGrpSpPr>
          <p:grpSpPr bwMode="auto">
            <a:xfrm>
              <a:off x="1440" y="960"/>
              <a:ext cx="1432" cy="932"/>
              <a:chOff x="1680" y="1488"/>
              <a:chExt cx="1480" cy="280"/>
            </a:xfrm>
          </p:grpSpPr>
          <p:sp>
            <p:nvSpPr>
              <p:cNvPr id="78858" name="AutoShape 9"/>
              <p:cNvSpPr>
                <a:spLocks noChangeArrowheads="1"/>
              </p:cNvSpPr>
              <p:nvPr/>
            </p:nvSpPr>
            <p:spPr bwMode="auto">
              <a:xfrm rot="16200000" flipH="1">
                <a:off x="1704" y="1464"/>
                <a:ext cx="280" cy="328"/>
              </a:xfrm>
              <a:prstGeom prst="rightArrow">
                <a:avLst>
                  <a:gd name="adj1" fmla="val 75000"/>
                  <a:gd name="adj2" fmla="val 50069"/>
                </a:avLst>
              </a:prstGeom>
              <a:gradFill rotWithShape="0">
                <a:gsLst>
                  <a:gs pos="0">
                    <a:srgbClr val="4D0808"/>
                  </a:gs>
                  <a:gs pos="30000">
                    <a:srgbClr val="FF0300"/>
                  </a:gs>
                  <a:gs pos="55000">
                    <a:srgbClr val="FF7A00"/>
                  </a:gs>
                  <a:gs pos="100000">
                    <a:srgbClr val="FFF200"/>
                  </a:gs>
                </a:gsLst>
                <a:lin ang="5400000" scaled="1"/>
              </a:gradFill>
              <a:ln w="12700">
                <a:noFill/>
                <a:miter lim="800000"/>
                <a:headEnd/>
                <a:tailEnd/>
              </a:ln>
            </p:spPr>
            <p:txBody>
              <a:bodyPr wrap="none" anchor="ctr"/>
              <a:lstStyle/>
              <a:p>
                <a:endParaRPr lang="fa-IR">
                  <a:latin typeface="Corbel" pitchFamily="34" charset="0"/>
                  <a:cs typeface="Tahoma" pitchFamily="34" charset="0"/>
                </a:endParaRPr>
              </a:p>
            </p:txBody>
          </p:sp>
          <p:sp>
            <p:nvSpPr>
              <p:cNvPr id="78859" name="AutoShape 10"/>
              <p:cNvSpPr>
                <a:spLocks noChangeArrowheads="1"/>
              </p:cNvSpPr>
              <p:nvPr/>
            </p:nvSpPr>
            <p:spPr bwMode="auto">
              <a:xfrm rot="16200000" flipH="1">
                <a:off x="2280" y="1464"/>
                <a:ext cx="280" cy="328"/>
              </a:xfrm>
              <a:prstGeom prst="rightArrow">
                <a:avLst>
                  <a:gd name="adj1" fmla="val 75000"/>
                  <a:gd name="adj2" fmla="val 50069"/>
                </a:avLst>
              </a:prstGeom>
              <a:gradFill rotWithShape="0">
                <a:gsLst>
                  <a:gs pos="0">
                    <a:srgbClr val="4D0808"/>
                  </a:gs>
                  <a:gs pos="30000">
                    <a:srgbClr val="FF0300"/>
                  </a:gs>
                  <a:gs pos="55000">
                    <a:srgbClr val="FF7A00"/>
                  </a:gs>
                  <a:gs pos="100000">
                    <a:srgbClr val="FFF200"/>
                  </a:gs>
                </a:gsLst>
                <a:lin ang="5400000" scaled="1"/>
              </a:gradFill>
              <a:ln w="12700">
                <a:noFill/>
                <a:miter lim="800000"/>
                <a:headEnd/>
                <a:tailEnd/>
              </a:ln>
            </p:spPr>
            <p:txBody>
              <a:bodyPr wrap="none" anchor="ctr"/>
              <a:lstStyle/>
              <a:p>
                <a:endParaRPr lang="fa-IR">
                  <a:latin typeface="Corbel" pitchFamily="34" charset="0"/>
                  <a:cs typeface="Tahoma" pitchFamily="34" charset="0"/>
                </a:endParaRPr>
              </a:p>
            </p:txBody>
          </p:sp>
          <p:sp>
            <p:nvSpPr>
              <p:cNvPr id="78860" name="AutoShape 11"/>
              <p:cNvSpPr>
                <a:spLocks noChangeArrowheads="1"/>
              </p:cNvSpPr>
              <p:nvPr/>
            </p:nvSpPr>
            <p:spPr bwMode="auto">
              <a:xfrm rot="16200000" flipH="1">
                <a:off x="2856" y="1464"/>
                <a:ext cx="280" cy="328"/>
              </a:xfrm>
              <a:prstGeom prst="rightArrow">
                <a:avLst>
                  <a:gd name="adj1" fmla="val 75000"/>
                  <a:gd name="adj2" fmla="val 50069"/>
                </a:avLst>
              </a:prstGeom>
              <a:gradFill rotWithShape="0">
                <a:gsLst>
                  <a:gs pos="0">
                    <a:srgbClr val="4D0808"/>
                  </a:gs>
                  <a:gs pos="30000">
                    <a:srgbClr val="FF0300"/>
                  </a:gs>
                  <a:gs pos="55000">
                    <a:srgbClr val="FF7A00"/>
                  </a:gs>
                  <a:gs pos="100000">
                    <a:srgbClr val="FFF200"/>
                  </a:gs>
                </a:gsLst>
                <a:lin ang="5400000" scaled="1"/>
              </a:gradFill>
              <a:ln w="12700">
                <a:noFill/>
                <a:miter lim="800000"/>
                <a:headEnd/>
                <a:tailEnd/>
              </a:ln>
            </p:spPr>
            <p:txBody>
              <a:bodyPr wrap="none" anchor="ctr"/>
              <a:lstStyle/>
              <a:p>
                <a:endParaRPr lang="fa-IR">
                  <a:latin typeface="Corbel" pitchFamily="34" charset="0"/>
                  <a:cs typeface="Tahoma" pitchFamily="34" charset="0"/>
                </a:endParaRPr>
              </a:p>
            </p:txBody>
          </p:sp>
        </p:grpSp>
      </p:grpSp>
      <p:sp>
        <p:nvSpPr>
          <p:cNvPr id="78855" name="Rectangle 22"/>
          <p:cNvSpPr>
            <a:spLocks noChangeArrowheads="1"/>
          </p:cNvSpPr>
          <p:nvPr/>
        </p:nvSpPr>
        <p:spPr bwMode="auto">
          <a:xfrm>
            <a:off x="2540000" y="685800"/>
            <a:ext cx="9144000" cy="5181600"/>
          </a:xfrm>
          <a:prstGeom prst="rect">
            <a:avLst/>
          </a:prstGeom>
          <a:noFill/>
          <a:ln w="38100">
            <a:solidFill>
              <a:schemeClr val="hlink"/>
            </a:solidFill>
            <a:miter lim="800000"/>
            <a:headEnd/>
            <a:tailEnd/>
          </a:ln>
        </p:spPr>
        <p:txBody>
          <a:bodyPr wrap="none" anchor="ctr"/>
          <a:lstStyle/>
          <a:p>
            <a:endParaRPr lang="fa-IR">
              <a:latin typeface="Corbel"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14" name="Rectangle 30"/>
          <p:cNvSpPr>
            <a:spLocks noGrp="1" noChangeArrowheads="1"/>
          </p:cNvSpPr>
          <p:nvPr>
            <p:ph type="title"/>
          </p:nvPr>
        </p:nvSpPr>
        <p:spPr>
          <a:xfrm>
            <a:off x="4572000" y="5943600"/>
            <a:ext cx="4978400" cy="762000"/>
          </a:xfrm>
        </p:spPr>
        <p:txBody>
          <a:bodyPr/>
          <a:lstStyle/>
          <a:p>
            <a:pPr eaLnBrk="1" fontAlgn="auto" hangingPunct="1">
              <a:spcAft>
                <a:spcPts val="0"/>
              </a:spcAft>
              <a:defRPr/>
            </a:pPr>
            <a:r>
              <a:rPr lang="en-GB">
                <a:solidFill>
                  <a:srgbClr val="FFFF00"/>
                </a:solidFill>
                <a:latin typeface="Comic Sans MS" pitchFamily="66" charset="0"/>
              </a:rPr>
              <a:t>Flashover</a:t>
            </a:r>
          </a:p>
        </p:txBody>
      </p:sp>
      <p:sp>
        <p:nvSpPr>
          <p:cNvPr id="79875"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zh-TW" altLang="en-GB" smtClean="0">
                <a:cs typeface="Tahoma" pitchFamily="34" charset="0"/>
              </a:rPr>
              <a:t>1999-03</a:t>
            </a:r>
            <a:endParaRPr lang="en-GB" altLang="zh-TW" smtClean="0">
              <a:cs typeface="Tahoma" pitchFamily="34" charset="0"/>
            </a:endParaRPr>
          </a:p>
        </p:txBody>
      </p:sp>
      <p:sp>
        <p:nvSpPr>
          <p:cNvPr id="7987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zh-TW" altLang="en-GB" smtClean="0">
                <a:cs typeface="Tahoma" pitchFamily="34" charset="0"/>
              </a:rPr>
              <a:t>© / JT-SRV/Re</a:t>
            </a:r>
            <a:endParaRPr lang="en-GB" altLang="zh-TW" smtClean="0">
              <a:cs typeface="Tahoma" pitchFamily="34" charset="0"/>
            </a:endParaRPr>
          </a:p>
        </p:txBody>
      </p:sp>
      <p:sp>
        <p:nvSpPr>
          <p:cNvPr id="79877"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8775F99-168A-47E4-B3C0-5CCE1BAFCAAA}" type="slidenum">
              <a:rPr lang="zh-TW" altLang="en-GB" smtClean="0">
                <a:cs typeface="Tahoma" pitchFamily="34" charset="0"/>
              </a:rPr>
              <a:pPr fontAlgn="base">
                <a:spcBef>
                  <a:spcPct val="0"/>
                </a:spcBef>
                <a:spcAft>
                  <a:spcPct val="0"/>
                </a:spcAft>
                <a:defRPr/>
              </a:pPr>
              <a:t>54</a:t>
            </a:fld>
            <a:endParaRPr lang="en-GB" altLang="zh-TW" smtClean="0">
              <a:cs typeface="Tahoma" pitchFamily="34" charset="0"/>
            </a:endParaRPr>
          </a:p>
        </p:txBody>
      </p:sp>
      <p:pic>
        <p:nvPicPr>
          <p:cNvPr id="79878" name="Picture 39"/>
          <p:cNvPicPr>
            <a:picLocks noChangeAspect="1" noChangeArrowheads="1"/>
          </p:cNvPicPr>
          <p:nvPr/>
        </p:nvPicPr>
        <p:blipFill>
          <a:blip r:embed="rId3"/>
          <a:srcRect/>
          <a:stretch>
            <a:fillRect/>
          </a:stretch>
        </p:blipFill>
        <p:spPr bwMode="auto">
          <a:xfrm>
            <a:off x="2540000" y="685800"/>
            <a:ext cx="9144000" cy="5137150"/>
          </a:xfrm>
          <a:prstGeom prst="rect">
            <a:avLst/>
          </a:prstGeom>
          <a:noFill/>
          <a:ln w="9525">
            <a:noFill/>
            <a:miter lim="800000"/>
            <a:headEnd/>
            <a:tailEnd/>
          </a:ln>
        </p:spPr>
      </p:pic>
      <p:grpSp>
        <p:nvGrpSpPr>
          <p:cNvPr id="2" name="Group 31"/>
          <p:cNvGrpSpPr>
            <a:grpSpLocks/>
          </p:cNvGrpSpPr>
          <p:nvPr/>
        </p:nvGrpSpPr>
        <p:grpSpPr bwMode="auto">
          <a:xfrm>
            <a:off x="7315200" y="1676400"/>
            <a:ext cx="2133600" cy="762000"/>
            <a:chOff x="2448" y="1296"/>
            <a:chExt cx="1008" cy="480"/>
          </a:xfrm>
        </p:grpSpPr>
        <p:sp>
          <p:nvSpPr>
            <p:cNvPr id="79887" name="AutoShape 28"/>
            <p:cNvSpPr>
              <a:spLocks noChangeArrowheads="1"/>
            </p:cNvSpPr>
            <p:nvPr/>
          </p:nvSpPr>
          <p:spPr bwMode="auto">
            <a:xfrm>
              <a:off x="3072" y="1296"/>
              <a:ext cx="384" cy="480"/>
            </a:xfrm>
            <a:custGeom>
              <a:avLst/>
              <a:gdLst>
                <a:gd name="T0" fmla="*/ 4 w 21600"/>
                <a:gd name="T1" fmla="*/ 0 h 21600"/>
                <a:gd name="T2" fmla="*/ 1 w 21600"/>
                <a:gd name="T3" fmla="*/ 6 h 21600"/>
                <a:gd name="T4" fmla="*/ 4 w 21600"/>
                <a:gd name="T5" fmla="*/ 4 h 21600"/>
                <a:gd name="T6" fmla="*/ 7 w 21600"/>
                <a:gd name="T7" fmla="*/ 8 h 21600"/>
                <a:gd name="T8" fmla="*/ 4 w 21600"/>
                <a:gd name="T9" fmla="*/ 10 h 21600"/>
                <a:gd name="T10" fmla="*/ 4 w 21600"/>
                <a:gd name="T11" fmla="*/ 6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062" y="12554"/>
                  </a:moveTo>
                  <a:cubicBezTo>
                    <a:pt x="14353" y="12015"/>
                    <a:pt x="14505" y="11412"/>
                    <a:pt x="14505" y="10800"/>
                  </a:cubicBezTo>
                  <a:cubicBezTo>
                    <a:pt x="14505" y="8753"/>
                    <a:pt x="12846" y="7095"/>
                    <a:pt x="10800" y="7095"/>
                  </a:cubicBezTo>
                  <a:cubicBezTo>
                    <a:pt x="8753" y="7095"/>
                    <a:pt x="7095" y="8753"/>
                    <a:pt x="7095" y="10800"/>
                  </a:cubicBezTo>
                  <a:cubicBezTo>
                    <a:pt x="7094" y="10875"/>
                    <a:pt x="7097" y="10950"/>
                    <a:pt x="7101" y="11025"/>
                  </a:cubicBezTo>
                  <a:lnTo>
                    <a:pt x="20" y="11458"/>
                  </a:lnTo>
                  <a:cubicBezTo>
                    <a:pt x="6" y="11239"/>
                    <a:pt x="0" y="11019"/>
                    <a:pt x="0" y="10800"/>
                  </a:cubicBezTo>
                  <a:cubicBezTo>
                    <a:pt x="0" y="4835"/>
                    <a:pt x="4835" y="0"/>
                    <a:pt x="10800" y="0"/>
                  </a:cubicBezTo>
                  <a:cubicBezTo>
                    <a:pt x="16764" y="0"/>
                    <a:pt x="21600" y="4835"/>
                    <a:pt x="21600" y="10800"/>
                  </a:cubicBezTo>
                  <a:cubicBezTo>
                    <a:pt x="21600" y="12585"/>
                    <a:pt x="21157" y="14343"/>
                    <a:pt x="20311" y="15915"/>
                  </a:cubicBezTo>
                  <a:lnTo>
                    <a:pt x="22689" y="17194"/>
                  </a:lnTo>
                  <a:lnTo>
                    <a:pt x="14228" y="19737"/>
                  </a:lnTo>
                  <a:lnTo>
                    <a:pt x="11685" y="11276"/>
                  </a:lnTo>
                  <a:lnTo>
                    <a:pt x="14062" y="12554"/>
                  </a:lnTo>
                  <a:close/>
                </a:path>
              </a:pathLst>
            </a:custGeom>
            <a:solidFill>
              <a:srgbClr val="FFFF00"/>
            </a:solidFill>
            <a:ln w="9525">
              <a:solidFill>
                <a:schemeClr val="tx1"/>
              </a:solidFill>
              <a:miter lim="800000"/>
              <a:headEnd/>
              <a:tailEnd/>
            </a:ln>
          </p:spPr>
          <p:txBody>
            <a:bodyPr wrap="none" anchor="ctr"/>
            <a:lstStyle/>
            <a:p>
              <a:endParaRPr lang="fa-IR">
                <a:latin typeface="Corbel" pitchFamily="34" charset="0"/>
                <a:cs typeface="Tahoma" pitchFamily="34" charset="0"/>
              </a:endParaRPr>
            </a:p>
          </p:txBody>
        </p:sp>
        <p:sp>
          <p:nvSpPr>
            <p:cNvPr id="79888" name="AutoShape 29"/>
            <p:cNvSpPr>
              <a:spLocks noChangeArrowheads="1"/>
            </p:cNvSpPr>
            <p:nvPr/>
          </p:nvSpPr>
          <p:spPr bwMode="auto">
            <a:xfrm>
              <a:off x="2448" y="1296"/>
              <a:ext cx="384" cy="480"/>
            </a:xfrm>
            <a:custGeom>
              <a:avLst/>
              <a:gdLst>
                <a:gd name="T0" fmla="*/ 4 w 21600"/>
                <a:gd name="T1" fmla="*/ 0 h 21600"/>
                <a:gd name="T2" fmla="*/ 1 w 21600"/>
                <a:gd name="T3" fmla="*/ 6 h 21600"/>
                <a:gd name="T4" fmla="*/ 4 w 21600"/>
                <a:gd name="T5" fmla="*/ 4 h 21600"/>
                <a:gd name="T6" fmla="*/ 7 w 21600"/>
                <a:gd name="T7" fmla="*/ 8 h 21600"/>
                <a:gd name="T8" fmla="*/ 4 w 21600"/>
                <a:gd name="T9" fmla="*/ 10 h 21600"/>
                <a:gd name="T10" fmla="*/ 4 w 21600"/>
                <a:gd name="T11" fmla="*/ 6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062" y="12554"/>
                  </a:moveTo>
                  <a:cubicBezTo>
                    <a:pt x="14353" y="12015"/>
                    <a:pt x="14505" y="11412"/>
                    <a:pt x="14505" y="10800"/>
                  </a:cubicBezTo>
                  <a:cubicBezTo>
                    <a:pt x="14505" y="8753"/>
                    <a:pt x="12846" y="7095"/>
                    <a:pt x="10800" y="7095"/>
                  </a:cubicBezTo>
                  <a:cubicBezTo>
                    <a:pt x="8753" y="7095"/>
                    <a:pt x="7095" y="8753"/>
                    <a:pt x="7095" y="10800"/>
                  </a:cubicBezTo>
                  <a:cubicBezTo>
                    <a:pt x="7094" y="10875"/>
                    <a:pt x="7097" y="10950"/>
                    <a:pt x="7101" y="11025"/>
                  </a:cubicBezTo>
                  <a:lnTo>
                    <a:pt x="20" y="11458"/>
                  </a:lnTo>
                  <a:cubicBezTo>
                    <a:pt x="6" y="11239"/>
                    <a:pt x="0" y="11019"/>
                    <a:pt x="0" y="10800"/>
                  </a:cubicBezTo>
                  <a:cubicBezTo>
                    <a:pt x="0" y="4835"/>
                    <a:pt x="4835" y="0"/>
                    <a:pt x="10800" y="0"/>
                  </a:cubicBezTo>
                  <a:cubicBezTo>
                    <a:pt x="16764" y="0"/>
                    <a:pt x="21600" y="4835"/>
                    <a:pt x="21600" y="10800"/>
                  </a:cubicBezTo>
                  <a:cubicBezTo>
                    <a:pt x="21600" y="12585"/>
                    <a:pt x="21157" y="14343"/>
                    <a:pt x="20311" y="15915"/>
                  </a:cubicBezTo>
                  <a:lnTo>
                    <a:pt x="22689" y="17194"/>
                  </a:lnTo>
                  <a:lnTo>
                    <a:pt x="14228" y="19737"/>
                  </a:lnTo>
                  <a:lnTo>
                    <a:pt x="11685" y="11276"/>
                  </a:lnTo>
                  <a:lnTo>
                    <a:pt x="14062" y="12554"/>
                  </a:lnTo>
                  <a:close/>
                </a:path>
              </a:pathLst>
            </a:custGeom>
            <a:solidFill>
              <a:srgbClr val="FFFF00"/>
            </a:solidFill>
            <a:ln w="9525">
              <a:solidFill>
                <a:schemeClr val="tx1"/>
              </a:solidFill>
              <a:miter lim="800000"/>
              <a:headEnd/>
              <a:tailEnd/>
            </a:ln>
          </p:spPr>
          <p:txBody>
            <a:bodyPr wrap="none" anchor="ctr"/>
            <a:lstStyle/>
            <a:p>
              <a:endParaRPr lang="fa-IR">
                <a:latin typeface="Corbel" pitchFamily="34" charset="0"/>
                <a:cs typeface="Tahoma" pitchFamily="34" charset="0"/>
              </a:endParaRPr>
            </a:p>
          </p:txBody>
        </p:sp>
      </p:grpSp>
      <p:sp>
        <p:nvSpPr>
          <p:cNvPr id="16421" name="Text Box 37"/>
          <p:cNvSpPr txBox="1">
            <a:spLocks noChangeArrowheads="1"/>
          </p:cNvSpPr>
          <p:nvPr/>
        </p:nvSpPr>
        <p:spPr bwMode="auto">
          <a:xfrm>
            <a:off x="2641600" y="1295400"/>
            <a:ext cx="6908800" cy="274638"/>
          </a:xfrm>
          <a:prstGeom prst="rect">
            <a:avLst/>
          </a:prstGeom>
          <a:noFill/>
          <a:ln w="9525">
            <a:noFill/>
            <a:miter lim="800000"/>
            <a:headEnd/>
            <a:tailEnd/>
          </a:ln>
        </p:spPr>
        <p:txBody>
          <a:bodyPr>
            <a:spAutoFit/>
          </a:bodyPr>
          <a:lstStyle/>
          <a:p>
            <a:pPr algn="l">
              <a:spcBef>
                <a:spcPct val="50000"/>
              </a:spcBef>
            </a:pPr>
            <a:endParaRPr lang="en-GB" sz="1200">
              <a:latin typeface="Times New Roman" pitchFamily="18" charset="0"/>
              <a:cs typeface="Tahoma" pitchFamily="34" charset="0"/>
            </a:endParaRPr>
          </a:p>
        </p:txBody>
      </p:sp>
      <p:sp>
        <p:nvSpPr>
          <p:cNvPr id="16422" name="Text Box 38"/>
          <p:cNvSpPr txBox="1">
            <a:spLocks noChangeArrowheads="1"/>
          </p:cNvSpPr>
          <p:nvPr/>
        </p:nvSpPr>
        <p:spPr bwMode="auto">
          <a:xfrm>
            <a:off x="2641600" y="838200"/>
            <a:ext cx="6705600" cy="579438"/>
          </a:xfrm>
          <a:prstGeom prst="rect">
            <a:avLst/>
          </a:prstGeom>
          <a:noFill/>
          <a:ln w="9525">
            <a:noFill/>
            <a:miter lim="800000"/>
            <a:headEnd/>
            <a:tailEnd/>
          </a:ln>
        </p:spPr>
        <p:txBody>
          <a:bodyPr>
            <a:spAutoFit/>
          </a:bodyPr>
          <a:lstStyle/>
          <a:p>
            <a:pPr algn="l"/>
            <a:r>
              <a:rPr lang="en-GB" sz="3200" b="1" i="1">
                <a:solidFill>
                  <a:srgbClr val="FFFF00"/>
                </a:solidFill>
                <a:latin typeface="Corbel" pitchFamily="34" charset="0"/>
                <a:cs typeface="Tahoma" pitchFamily="34" charset="0"/>
              </a:rPr>
              <a:t>Thermal Feedback</a:t>
            </a:r>
          </a:p>
        </p:txBody>
      </p:sp>
      <p:sp>
        <p:nvSpPr>
          <p:cNvPr id="79882" name="Rectangle 41"/>
          <p:cNvSpPr>
            <a:spLocks noChangeArrowheads="1"/>
          </p:cNvSpPr>
          <p:nvPr/>
        </p:nvSpPr>
        <p:spPr bwMode="auto">
          <a:xfrm>
            <a:off x="2540000" y="685800"/>
            <a:ext cx="9144000" cy="5181600"/>
          </a:xfrm>
          <a:prstGeom prst="rect">
            <a:avLst/>
          </a:prstGeom>
          <a:noFill/>
          <a:ln w="38100">
            <a:solidFill>
              <a:schemeClr val="hlink"/>
            </a:solidFill>
            <a:miter lim="800000"/>
            <a:headEnd/>
            <a:tailEnd/>
          </a:ln>
        </p:spPr>
        <p:txBody>
          <a:bodyPr wrap="none" anchor="ctr"/>
          <a:lstStyle/>
          <a:p>
            <a:endParaRPr lang="fa-IR">
              <a:latin typeface="Corbel" pitchFamily="34" charset="0"/>
              <a:cs typeface="Tahoma" pitchFamily="34" charset="0"/>
            </a:endParaRPr>
          </a:p>
        </p:txBody>
      </p:sp>
      <p:grpSp>
        <p:nvGrpSpPr>
          <p:cNvPr id="3" name="Group 44"/>
          <p:cNvGrpSpPr>
            <a:grpSpLocks/>
          </p:cNvGrpSpPr>
          <p:nvPr/>
        </p:nvGrpSpPr>
        <p:grpSpPr bwMode="auto">
          <a:xfrm>
            <a:off x="3048000" y="1524000"/>
            <a:ext cx="3031067" cy="1479550"/>
            <a:chOff x="1680" y="1488"/>
            <a:chExt cx="1480" cy="280"/>
          </a:xfrm>
        </p:grpSpPr>
        <p:sp>
          <p:nvSpPr>
            <p:cNvPr id="79884" name="AutoShape 45"/>
            <p:cNvSpPr>
              <a:spLocks noChangeArrowheads="1"/>
            </p:cNvSpPr>
            <p:nvPr/>
          </p:nvSpPr>
          <p:spPr bwMode="auto">
            <a:xfrm rot="16200000" flipH="1">
              <a:off x="1704" y="1464"/>
              <a:ext cx="280" cy="328"/>
            </a:xfrm>
            <a:prstGeom prst="rightArrow">
              <a:avLst>
                <a:gd name="adj1" fmla="val 75000"/>
                <a:gd name="adj2" fmla="val 50069"/>
              </a:avLst>
            </a:prstGeom>
            <a:gradFill rotWithShape="0">
              <a:gsLst>
                <a:gs pos="0">
                  <a:srgbClr val="4D0808"/>
                </a:gs>
                <a:gs pos="30000">
                  <a:srgbClr val="FF0300"/>
                </a:gs>
                <a:gs pos="55000">
                  <a:srgbClr val="FF7A00"/>
                </a:gs>
                <a:gs pos="100000">
                  <a:srgbClr val="FFF200"/>
                </a:gs>
              </a:gsLst>
              <a:lin ang="5400000" scaled="1"/>
            </a:gradFill>
            <a:ln w="12700">
              <a:noFill/>
              <a:miter lim="800000"/>
              <a:headEnd/>
              <a:tailEnd/>
            </a:ln>
          </p:spPr>
          <p:txBody>
            <a:bodyPr wrap="none" anchor="ctr"/>
            <a:lstStyle/>
            <a:p>
              <a:endParaRPr lang="fa-IR">
                <a:latin typeface="Corbel" pitchFamily="34" charset="0"/>
                <a:cs typeface="Tahoma" pitchFamily="34" charset="0"/>
              </a:endParaRPr>
            </a:p>
          </p:txBody>
        </p:sp>
        <p:sp>
          <p:nvSpPr>
            <p:cNvPr id="79885" name="AutoShape 46"/>
            <p:cNvSpPr>
              <a:spLocks noChangeArrowheads="1"/>
            </p:cNvSpPr>
            <p:nvPr/>
          </p:nvSpPr>
          <p:spPr bwMode="auto">
            <a:xfrm rot="16200000" flipH="1">
              <a:off x="2280" y="1464"/>
              <a:ext cx="280" cy="328"/>
            </a:xfrm>
            <a:prstGeom prst="rightArrow">
              <a:avLst>
                <a:gd name="adj1" fmla="val 75000"/>
                <a:gd name="adj2" fmla="val 50069"/>
              </a:avLst>
            </a:prstGeom>
            <a:gradFill rotWithShape="0">
              <a:gsLst>
                <a:gs pos="0">
                  <a:srgbClr val="4D0808"/>
                </a:gs>
                <a:gs pos="30000">
                  <a:srgbClr val="FF0300"/>
                </a:gs>
                <a:gs pos="55000">
                  <a:srgbClr val="FF7A00"/>
                </a:gs>
                <a:gs pos="100000">
                  <a:srgbClr val="FFF200"/>
                </a:gs>
              </a:gsLst>
              <a:lin ang="5400000" scaled="1"/>
            </a:gradFill>
            <a:ln w="12700">
              <a:noFill/>
              <a:miter lim="800000"/>
              <a:headEnd/>
              <a:tailEnd/>
            </a:ln>
          </p:spPr>
          <p:txBody>
            <a:bodyPr wrap="none" anchor="ctr"/>
            <a:lstStyle/>
            <a:p>
              <a:endParaRPr lang="fa-IR">
                <a:latin typeface="Corbel" pitchFamily="34" charset="0"/>
                <a:cs typeface="Tahoma" pitchFamily="34" charset="0"/>
              </a:endParaRPr>
            </a:p>
          </p:txBody>
        </p:sp>
        <p:sp>
          <p:nvSpPr>
            <p:cNvPr id="79886" name="AutoShape 47"/>
            <p:cNvSpPr>
              <a:spLocks noChangeArrowheads="1"/>
            </p:cNvSpPr>
            <p:nvPr/>
          </p:nvSpPr>
          <p:spPr bwMode="auto">
            <a:xfrm rot="16200000" flipH="1">
              <a:off x="2856" y="1464"/>
              <a:ext cx="280" cy="328"/>
            </a:xfrm>
            <a:prstGeom prst="rightArrow">
              <a:avLst>
                <a:gd name="adj1" fmla="val 75000"/>
                <a:gd name="adj2" fmla="val 50069"/>
              </a:avLst>
            </a:prstGeom>
            <a:gradFill rotWithShape="0">
              <a:gsLst>
                <a:gs pos="0">
                  <a:srgbClr val="4D0808"/>
                </a:gs>
                <a:gs pos="30000">
                  <a:srgbClr val="FF0300"/>
                </a:gs>
                <a:gs pos="55000">
                  <a:srgbClr val="FF7A00"/>
                </a:gs>
                <a:gs pos="100000">
                  <a:srgbClr val="FFF200"/>
                </a:gs>
              </a:gsLst>
              <a:lin ang="5400000" scaled="1"/>
            </a:gradFill>
            <a:ln w="12700">
              <a:noFill/>
              <a:miter lim="800000"/>
              <a:headEnd/>
              <a:tailEnd/>
            </a:ln>
          </p:spPr>
          <p:txBody>
            <a:bodyPr wrap="none" anchor="ctr"/>
            <a:lstStyle/>
            <a:p>
              <a:endParaRPr lang="fa-IR">
                <a:latin typeface="Corbel" pitchFamily="34" charset="0"/>
                <a:cs typeface="Tahoma"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6422"/>
                                        </p:tgtEl>
                                        <p:attrNameLst>
                                          <p:attrName>style.visibility</p:attrName>
                                        </p:attrNameLst>
                                      </p:cBhvr>
                                      <p:to>
                                        <p:strVal val="visible"/>
                                      </p:to>
                                    </p:set>
                                    <p:anim calcmode="lin" valueType="num">
                                      <p:cBhvr additive="base">
                                        <p:cTn id="11" dur="500" fill="hold"/>
                                        <p:tgtEl>
                                          <p:spTgt spid="16422"/>
                                        </p:tgtEl>
                                        <p:attrNameLst>
                                          <p:attrName>ppt_x</p:attrName>
                                        </p:attrNameLst>
                                      </p:cBhvr>
                                      <p:tavLst>
                                        <p:tav tm="0">
                                          <p:val>
                                            <p:strVal val="0-#ppt_w/2"/>
                                          </p:val>
                                        </p:tav>
                                        <p:tav tm="100000">
                                          <p:val>
                                            <p:strVal val="#ppt_x"/>
                                          </p:val>
                                        </p:tav>
                                      </p:tavLst>
                                    </p:anim>
                                    <p:anim calcmode="lin" valueType="num">
                                      <p:cBhvr additive="base">
                                        <p:cTn id="12" dur="500" fill="hold"/>
                                        <p:tgtEl>
                                          <p:spTgt spid="164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nodePh="1">
                                  <p:stCondLst>
                                    <p:cond delay="0"/>
                                  </p:stCondLst>
                                  <p:endCondLst>
                                    <p:cond evt="begin" delay="0">
                                      <p:tn val="15"/>
                                    </p:cond>
                                  </p:endCondLst>
                                  <p:childTnLst>
                                    <p:set>
                                      <p:cBhvr>
                                        <p:cTn id="16" dur="1" fill="hold">
                                          <p:stCondLst>
                                            <p:cond delay="0"/>
                                          </p:stCondLst>
                                        </p:cTn>
                                        <p:tgtEl>
                                          <p:spTgt spid="16421"/>
                                        </p:tgtEl>
                                        <p:attrNameLst>
                                          <p:attrName>style.visibility</p:attrName>
                                        </p:attrNameLst>
                                      </p:cBhvr>
                                      <p:to>
                                        <p:strVal val="visible"/>
                                      </p:to>
                                    </p:set>
                                    <p:anim calcmode="lin" valueType="num">
                                      <p:cBhvr additive="base">
                                        <p:cTn id="17" dur="500" fill="hold"/>
                                        <p:tgtEl>
                                          <p:spTgt spid="16421"/>
                                        </p:tgtEl>
                                        <p:attrNameLst>
                                          <p:attrName>ppt_x</p:attrName>
                                        </p:attrNameLst>
                                      </p:cBhvr>
                                      <p:tavLst>
                                        <p:tav tm="0">
                                          <p:val>
                                            <p:strVal val="0-#ppt_w/2"/>
                                          </p:val>
                                        </p:tav>
                                        <p:tav tm="100000">
                                          <p:val>
                                            <p:strVal val="#ppt_x"/>
                                          </p:val>
                                        </p:tav>
                                      </p:tavLst>
                                    </p:anim>
                                    <p:anim calcmode="lin" valueType="num">
                                      <p:cBhvr additive="base">
                                        <p:cTn id="18" dur="500" fill="hold"/>
                                        <p:tgtEl>
                                          <p:spTgt spid="1642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414"/>
                                        </p:tgtEl>
                                        <p:attrNameLst>
                                          <p:attrName>style.visibility</p:attrName>
                                        </p:attrNameLst>
                                      </p:cBhvr>
                                      <p:to>
                                        <p:strVal val="visible"/>
                                      </p:to>
                                    </p:set>
                                    <p:animEffect transition="in" filter="dissolve">
                                      <p:cBhvr>
                                        <p:cTn id="23" dur="500"/>
                                        <p:tgtEl>
                                          <p:spTgt spid="16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4" grpId="0" autoUpdateAnimBg="0"/>
      <p:bldP spid="16421" grpId="0" autoUpdateAnimBg="0"/>
      <p:bldP spid="1642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2"/>
          <p:cNvPicPr>
            <a:picLocks noChangeAspect="1" noChangeArrowheads="1"/>
          </p:cNvPicPr>
          <p:nvPr/>
        </p:nvPicPr>
        <p:blipFill>
          <a:blip r:embed="rId3"/>
          <a:srcRect/>
          <a:stretch>
            <a:fillRect/>
          </a:stretch>
        </p:blipFill>
        <p:spPr bwMode="auto">
          <a:xfrm>
            <a:off x="812800" y="685800"/>
            <a:ext cx="10972800" cy="5181600"/>
          </a:xfrm>
          <a:prstGeom prst="rect">
            <a:avLst/>
          </a:prstGeom>
          <a:noFill/>
          <a:ln w="9525">
            <a:noFill/>
            <a:miter lim="800000"/>
            <a:headEnd/>
            <a:tailEnd/>
          </a:ln>
        </p:spPr>
      </p:pic>
      <p:sp>
        <p:nvSpPr>
          <p:cNvPr id="80899" name="Rectangle 13"/>
          <p:cNvSpPr>
            <a:spLocks noChangeArrowheads="1"/>
          </p:cNvSpPr>
          <p:nvPr/>
        </p:nvSpPr>
        <p:spPr bwMode="auto">
          <a:xfrm>
            <a:off x="812800" y="685800"/>
            <a:ext cx="10972800" cy="5181600"/>
          </a:xfrm>
          <a:prstGeom prst="rect">
            <a:avLst/>
          </a:prstGeom>
          <a:noFill/>
          <a:ln w="38100">
            <a:solidFill>
              <a:schemeClr val="hlink"/>
            </a:solidFill>
            <a:miter lim="800000"/>
            <a:headEnd/>
            <a:tailEnd/>
          </a:ln>
        </p:spPr>
        <p:txBody>
          <a:bodyPr wrap="none" anchor="ctr"/>
          <a:lstStyle/>
          <a:p>
            <a:endParaRPr lang="fa-IR">
              <a:latin typeface="Corbel" pitchFamily="34" charset="0"/>
              <a:cs typeface="Tahoma" pitchFamily="34" charset="0"/>
            </a:endParaRPr>
          </a:p>
        </p:txBody>
      </p:sp>
      <p:sp>
        <p:nvSpPr>
          <p:cNvPr id="12302" name="Text Box 14"/>
          <p:cNvSpPr txBox="1">
            <a:spLocks noChangeArrowheads="1"/>
          </p:cNvSpPr>
          <p:nvPr/>
        </p:nvSpPr>
        <p:spPr bwMode="auto">
          <a:xfrm>
            <a:off x="2641601" y="6045201"/>
            <a:ext cx="4719177" cy="584775"/>
          </a:xfrm>
          <a:prstGeom prst="rect">
            <a:avLst/>
          </a:prstGeom>
          <a:noFill/>
          <a:ln w="9525">
            <a:noFill/>
            <a:miter lim="800000"/>
            <a:headEnd/>
            <a:tailEnd/>
          </a:ln>
        </p:spPr>
        <p:txBody>
          <a:bodyPr wrap="none">
            <a:spAutoFit/>
          </a:bodyPr>
          <a:lstStyle/>
          <a:p>
            <a:pPr algn="l"/>
            <a:r>
              <a:rPr lang="en-GB" sz="3200" dirty="0">
                <a:solidFill>
                  <a:srgbClr val="FF0000"/>
                </a:solidFill>
                <a:latin typeface="Corbel" pitchFamily="34" charset="0"/>
                <a:cs typeface="Tahoma" pitchFamily="34" charset="0"/>
              </a:rPr>
              <a:t>Fully Developed Room Fire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302"/>
                                        </p:tgtEl>
                                        <p:attrNameLst>
                                          <p:attrName>style.visibility</p:attrName>
                                        </p:attrNameLst>
                                      </p:cBhvr>
                                      <p:to>
                                        <p:strVal val="visible"/>
                                      </p:to>
                                    </p:set>
                                    <p:animEffect transition="in" filter="dissolve">
                                      <p:cBhvr>
                                        <p:cTn id="7" dur="500"/>
                                        <p:tgtEl>
                                          <p:spTgt spid="12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2"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38251" y="214313"/>
            <a:ext cx="10363200" cy="1428750"/>
          </a:xfrm>
        </p:spPr>
        <p:txBody>
          <a:bodyPr>
            <a:normAutofit/>
          </a:bodyPr>
          <a:lstStyle/>
          <a:p>
            <a:pPr algn="ctr" eaLnBrk="1" fontAlgn="auto" hangingPunct="1">
              <a:spcAft>
                <a:spcPts val="0"/>
              </a:spcAft>
              <a:defRPr/>
            </a:pPr>
            <a:r>
              <a:rPr lang="fa-IR" b="1" dirty="0" smtClean="0">
                <a:solidFill>
                  <a:srgbClr val="FF0000"/>
                </a:solidFill>
              </a:rPr>
              <a:t>علائم ونشانه های فلش آور</a:t>
            </a:r>
            <a:br>
              <a:rPr lang="fa-IR" b="1" dirty="0" smtClean="0">
                <a:solidFill>
                  <a:srgbClr val="FF0000"/>
                </a:solidFill>
              </a:rPr>
            </a:br>
            <a:r>
              <a:rPr lang="en-US" b="1" dirty="0" smtClean="0">
                <a:solidFill>
                  <a:srgbClr val="FF0000"/>
                </a:solidFill>
              </a:rPr>
              <a:t>SING &amp; SYMPTOMS</a:t>
            </a:r>
            <a:endParaRPr lang="fa-IR" b="1" dirty="0">
              <a:solidFill>
                <a:srgbClr val="FF0000"/>
              </a:solidFill>
            </a:endParaRPr>
          </a:p>
        </p:txBody>
      </p:sp>
      <p:sp>
        <p:nvSpPr>
          <p:cNvPr id="8" name="Content Placeholder 7"/>
          <p:cNvSpPr>
            <a:spLocks noGrp="1"/>
          </p:cNvSpPr>
          <p:nvPr>
            <p:ph idx="1"/>
          </p:nvPr>
        </p:nvSpPr>
        <p:spPr>
          <a:xfrm>
            <a:off x="857251" y="1784350"/>
            <a:ext cx="11049000" cy="4572000"/>
          </a:xfrm>
        </p:spPr>
        <p:txBody>
          <a:bodyPr>
            <a:normAutofit/>
          </a:bodyPr>
          <a:lstStyle/>
          <a:p>
            <a:pPr marL="582930" indent="-514350" algn="just" rtl="1" eaLnBrk="1" fontAlgn="auto" hangingPunct="1">
              <a:spcAft>
                <a:spcPts val="0"/>
              </a:spcAft>
              <a:buFont typeface="Wingdings"/>
              <a:buNone/>
              <a:defRPr/>
            </a:pPr>
            <a:r>
              <a:rPr lang="fa-IR" dirty="0" smtClean="0"/>
              <a:t>1- بالا بودن درجه حرارت در محیط</a:t>
            </a:r>
          </a:p>
          <a:p>
            <a:pPr marL="582930" indent="-514350" algn="just" rtl="1" eaLnBrk="1" fontAlgn="auto" hangingPunct="1">
              <a:spcAft>
                <a:spcPts val="0"/>
              </a:spcAft>
              <a:buFont typeface="Wingdings"/>
              <a:buNone/>
              <a:defRPr/>
            </a:pPr>
            <a:endParaRPr lang="fa-IR" dirty="0" smtClean="0"/>
          </a:p>
          <a:p>
            <a:pPr marL="582930" indent="-514350" algn="just" rtl="1" eaLnBrk="1" fontAlgn="auto" hangingPunct="1">
              <a:spcAft>
                <a:spcPts val="0"/>
              </a:spcAft>
              <a:buFont typeface="Wingdings"/>
              <a:buNone/>
              <a:defRPr/>
            </a:pPr>
            <a:r>
              <a:rPr lang="fa-IR" dirty="0" smtClean="0"/>
              <a:t>2- قرار گرفتن گازهای داغ در سطح پائین</a:t>
            </a:r>
          </a:p>
          <a:p>
            <a:pPr marL="582930" indent="-514350" algn="just" rtl="1" eaLnBrk="1" fontAlgn="auto" hangingPunct="1">
              <a:spcAft>
                <a:spcPts val="0"/>
              </a:spcAft>
              <a:buFont typeface="Wingdings"/>
              <a:buNone/>
              <a:defRPr/>
            </a:pPr>
            <a:endParaRPr lang="fa-IR" dirty="0" smtClean="0"/>
          </a:p>
          <a:p>
            <a:pPr marL="582930" indent="-514350" algn="just" rtl="1" eaLnBrk="1" fontAlgn="auto" hangingPunct="1">
              <a:spcAft>
                <a:spcPts val="0"/>
              </a:spcAft>
              <a:buFont typeface="Wingdings"/>
              <a:buNone/>
              <a:defRPr/>
            </a:pPr>
            <a:r>
              <a:rPr lang="fa-IR" dirty="0" smtClean="0"/>
              <a:t>3- دیدن شعله در لایه های گاز</a:t>
            </a:r>
          </a:p>
          <a:p>
            <a:pPr marL="582930" indent="-514350" algn="just" rtl="1" eaLnBrk="1" fontAlgn="auto" hangingPunct="1">
              <a:spcAft>
                <a:spcPts val="0"/>
              </a:spcAft>
              <a:buFont typeface="Wingdings"/>
              <a:buNone/>
              <a:defRPr/>
            </a:pPr>
            <a:endParaRPr lang="fa-IR" dirty="0" smtClean="0"/>
          </a:p>
          <a:p>
            <a:pPr marL="582930" indent="-514350" algn="just" rtl="1" eaLnBrk="1" fontAlgn="auto" hangingPunct="1">
              <a:spcAft>
                <a:spcPts val="0"/>
              </a:spcAft>
              <a:buFont typeface="Wingdings"/>
              <a:buNone/>
              <a:defRPr/>
            </a:pPr>
            <a:r>
              <a:rPr lang="fa-IR" dirty="0" smtClean="0"/>
              <a:t>4- متصاعد شدن گازها یا بخارات از مواد قابل اشتعال</a:t>
            </a:r>
          </a:p>
          <a:p>
            <a:pPr marL="582930" indent="-514350" algn="just" rtl="1" eaLnBrk="1" fontAlgn="auto" hangingPunct="1">
              <a:spcAft>
                <a:spcPts val="0"/>
              </a:spcAft>
              <a:buFont typeface="Wingdings"/>
              <a:buNone/>
              <a:defRPr/>
            </a:pPr>
            <a:endParaRPr lang="fa-IR" dirty="0" smtClean="0"/>
          </a:p>
          <a:p>
            <a:pPr marL="582930" indent="-514350" algn="just" rtl="1" eaLnBrk="1" fontAlgn="auto" hangingPunct="1">
              <a:spcAft>
                <a:spcPts val="0"/>
              </a:spcAft>
              <a:buFont typeface="Wingdings"/>
              <a:buNone/>
              <a:defRPr/>
            </a:pPr>
            <a:r>
              <a:rPr lang="fa-IR" dirty="0" smtClean="0"/>
              <a:t>5- افزایش ناگهانی درجه حرارت در محیط</a:t>
            </a:r>
            <a:endParaRPr lang="fa-I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14313"/>
            <a:ext cx="10363200" cy="1428750"/>
          </a:xfrm>
        </p:spPr>
        <p:txBody>
          <a:bodyPr/>
          <a:lstStyle/>
          <a:p>
            <a:pPr algn="ctr" eaLnBrk="1" fontAlgn="auto" hangingPunct="1">
              <a:spcAft>
                <a:spcPts val="0"/>
              </a:spcAft>
              <a:defRPr/>
            </a:pPr>
            <a:r>
              <a:rPr lang="fa-IR" sz="3200" b="1" dirty="0" smtClean="0">
                <a:solidFill>
                  <a:srgbClr val="FF0000"/>
                </a:solidFill>
              </a:rPr>
              <a:t>تاکتیکی که توسط گروه باید صورت پذیرد</a:t>
            </a:r>
            <a:br>
              <a:rPr lang="fa-IR" sz="3200" b="1" dirty="0" smtClean="0">
                <a:solidFill>
                  <a:srgbClr val="FF0000"/>
                </a:solidFill>
              </a:rPr>
            </a:br>
            <a:r>
              <a:rPr lang="en-US" sz="3200" b="1" dirty="0" smtClean="0">
                <a:solidFill>
                  <a:srgbClr val="FF0000"/>
                </a:solidFill>
              </a:rPr>
              <a:t>ACTION BY CREWS</a:t>
            </a:r>
            <a:endParaRPr lang="fa-IR" sz="3200" b="1" dirty="0">
              <a:solidFill>
                <a:srgbClr val="FF0000"/>
              </a:solidFill>
            </a:endParaRPr>
          </a:p>
        </p:txBody>
      </p:sp>
      <p:sp>
        <p:nvSpPr>
          <p:cNvPr id="3" name="Content Placeholder 2"/>
          <p:cNvSpPr>
            <a:spLocks noGrp="1"/>
          </p:cNvSpPr>
          <p:nvPr>
            <p:ph idx="1"/>
          </p:nvPr>
        </p:nvSpPr>
        <p:spPr/>
        <p:txBody>
          <a:bodyPr>
            <a:normAutofit lnSpcReduction="10000"/>
          </a:bodyPr>
          <a:lstStyle/>
          <a:p>
            <a:pPr marL="582930" indent="-514350" algn="just" rtl="1" eaLnBrk="1" fontAlgn="auto" hangingPunct="1">
              <a:spcAft>
                <a:spcPts val="0"/>
              </a:spcAft>
              <a:buFont typeface="Wingdings"/>
              <a:buNone/>
              <a:defRPr/>
            </a:pPr>
            <a:r>
              <a:rPr lang="fa-IR" dirty="0" smtClean="0"/>
              <a:t>1- ارزیابی ریسک موجوددر محل برای شناسائی علائم فلش آور</a:t>
            </a:r>
          </a:p>
          <a:p>
            <a:pPr marL="582930" indent="-514350" algn="just" rtl="1" eaLnBrk="1" fontAlgn="auto" hangingPunct="1">
              <a:spcAft>
                <a:spcPts val="0"/>
              </a:spcAft>
              <a:buFont typeface="Wingdings"/>
              <a:buNone/>
              <a:defRPr/>
            </a:pPr>
            <a:endParaRPr lang="fa-IR" dirty="0" smtClean="0"/>
          </a:p>
          <a:p>
            <a:pPr marL="582930" indent="-514350" algn="just" rtl="1" eaLnBrk="1" fontAlgn="auto" hangingPunct="1">
              <a:spcAft>
                <a:spcPts val="0"/>
              </a:spcAft>
              <a:buFont typeface="Wingdings"/>
              <a:buNone/>
              <a:defRPr/>
            </a:pPr>
            <a:r>
              <a:rPr lang="fa-IR" dirty="0" smtClean="0"/>
              <a:t>2- در نظر گرفتن تهویه</a:t>
            </a:r>
          </a:p>
          <a:p>
            <a:pPr marL="582930" indent="-514350" algn="just" rtl="1" eaLnBrk="1" fontAlgn="auto" hangingPunct="1">
              <a:spcAft>
                <a:spcPts val="0"/>
              </a:spcAft>
              <a:buFont typeface="Wingdings"/>
              <a:buNone/>
              <a:defRPr/>
            </a:pPr>
            <a:endParaRPr lang="fa-IR" dirty="0" smtClean="0"/>
          </a:p>
          <a:p>
            <a:pPr marL="582930" indent="-514350" algn="just" rtl="1" eaLnBrk="1" fontAlgn="auto" hangingPunct="1">
              <a:spcAft>
                <a:spcPts val="0"/>
              </a:spcAft>
              <a:buFont typeface="Wingdings"/>
              <a:buNone/>
              <a:defRPr/>
            </a:pPr>
            <a:r>
              <a:rPr lang="fa-IR" dirty="0" smtClean="0"/>
              <a:t>3- خنک کردن گازهای قابل اشتعال وداغ در محیط</a:t>
            </a:r>
          </a:p>
          <a:p>
            <a:pPr marL="582930" indent="-514350" algn="just" rtl="1" eaLnBrk="1" fontAlgn="auto" hangingPunct="1">
              <a:spcAft>
                <a:spcPts val="0"/>
              </a:spcAft>
              <a:buFont typeface="Wingdings"/>
              <a:buNone/>
              <a:defRPr/>
            </a:pPr>
            <a:endParaRPr lang="fa-IR" dirty="0" smtClean="0"/>
          </a:p>
          <a:p>
            <a:pPr marL="582930" indent="-514350" algn="just" rtl="1" eaLnBrk="1" fontAlgn="auto" hangingPunct="1">
              <a:spcAft>
                <a:spcPts val="0"/>
              </a:spcAft>
              <a:buFont typeface="Wingdings"/>
              <a:buNone/>
              <a:defRPr/>
            </a:pPr>
            <a:r>
              <a:rPr lang="fa-IR" dirty="0" smtClean="0"/>
              <a:t>4- از شعله وری مجدد گازهای داغ جلوگیری شود</a:t>
            </a:r>
          </a:p>
          <a:p>
            <a:pPr marL="582930" indent="-514350" algn="just" rtl="1" eaLnBrk="1" fontAlgn="auto" hangingPunct="1">
              <a:spcAft>
                <a:spcPts val="0"/>
              </a:spcAft>
              <a:buFont typeface="Wingdings"/>
              <a:buNone/>
              <a:defRPr/>
            </a:pPr>
            <a:endParaRPr lang="fa-IR" dirty="0" smtClean="0"/>
          </a:p>
          <a:p>
            <a:pPr marL="582930" indent="-514350" algn="just" rtl="1" eaLnBrk="1" fontAlgn="auto" hangingPunct="1">
              <a:spcAft>
                <a:spcPts val="0"/>
              </a:spcAft>
              <a:buFont typeface="Wingdings"/>
              <a:buNone/>
              <a:defRPr/>
            </a:pPr>
            <a:r>
              <a:rPr lang="fa-IR" dirty="0" smtClean="0"/>
              <a:t>5- قرار گرفتن در سطح پائین به هنگام عملیات</a:t>
            </a:r>
            <a:endParaRPr lang="fa-I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04800"/>
            <a:ext cx="10363200" cy="914400"/>
          </a:xfrm>
        </p:spPr>
        <p:txBody>
          <a:bodyPr/>
          <a:lstStyle/>
          <a:p>
            <a:pPr algn="ctr" eaLnBrk="1" fontAlgn="auto" hangingPunct="1">
              <a:spcAft>
                <a:spcPts val="0"/>
              </a:spcAft>
              <a:defRPr/>
            </a:pPr>
            <a:r>
              <a:rPr lang="en-US" dirty="0" smtClean="0">
                <a:solidFill>
                  <a:schemeClr val="tx2">
                    <a:satMod val="200000"/>
                  </a:schemeClr>
                </a:solidFill>
              </a:rPr>
              <a:t>BACKDRAUGHT</a:t>
            </a:r>
            <a:endParaRPr lang="fa-IR" dirty="0">
              <a:solidFill>
                <a:schemeClr val="tx2">
                  <a:satMod val="200000"/>
                </a:schemeClr>
              </a:solidFill>
            </a:endParaRPr>
          </a:p>
        </p:txBody>
      </p:sp>
      <p:sp>
        <p:nvSpPr>
          <p:cNvPr id="89091" name="Text Placeholder 4"/>
          <p:cNvSpPr>
            <a:spLocks noGrp="1"/>
          </p:cNvSpPr>
          <p:nvPr>
            <p:ph type="body" idx="1"/>
          </p:nvPr>
        </p:nvSpPr>
        <p:spPr>
          <a:xfrm>
            <a:off x="609600" y="1809751"/>
            <a:ext cx="5386917" cy="639763"/>
          </a:xfrm>
        </p:spPr>
        <p:txBody>
          <a:bodyPr/>
          <a:lstStyle/>
          <a:p>
            <a:pPr marL="73025" eaLnBrk="1" hangingPunct="1"/>
            <a:endParaRPr lang="fa-IR" smtClean="0"/>
          </a:p>
        </p:txBody>
      </p:sp>
      <p:sp>
        <p:nvSpPr>
          <p:cNvPr id="89093" name="Content Placeholder 7"/>
          <p:cNvSpPr>
            <a:spLocks noGrp="1"/>
          </p:cNvSpPr>
          <p:nvPr>
            <p:ph sz="half" idx="2"/>
          </p:nvPr>
        </p:nvSpPr>
        <p:spPr>
          <a:xfrm>
            <a:off x="609600" y="2459039"/>
            <a:ext cx="5386917" cy="3959225"/>
          </a:xfrm>
        </p:spPr>
        <p:txBody>
          <a:bodyPr/>
          <a:lstStyle/>
          <a:p>
            <a:pPr eaLnBrk="1" hangingPunct="1"/>
            <a:endParaRPr lang="fa-IR" smtClean="0"/>
          </a:p>
        </p:txBody>
      </p:sp>
      <p:sp>
        <p:nvSpPr>
          <p:cNvPr id="89092" name="Text Placeholder 6"/>
          <p:cNvSpPr>
            <a:spLocks noGrp="1"/>
          </p:cNvSpPr>
          <p:nvPr>
            <p:ph type="body" sz="quarter" idx="3"/>
          </p:nvPr>
        </p:nvSpPr>
        <p:spPr>
          <a:xfrm>
            <a:off x="6193368" y="1809751"/>
            <a:ext cx="5389033" cy="639763"/>
          </a:xfrm>
        </p:spPr>
        <p:txBody>
          <a:bodyPr/>
          <a:lstStyle/>
          <a:p>
            <a:pPr marL="73025" eaLnBrk="1" hangingPunct="1"/>
            <a:endParaRPr lang="fa-IR" smtClean="0"/>
          </a:p>
        </p:txBody>
      </p:sp>
      <p:pic>
        <p:nvPicPr>
          <p:cNvPr id="89094" name="Picture 10" descr="F:\BACKDRAFT\DSC05399.JPG"/>
          <p:cNvPicPr>
            <a:picLocks noChangeAspect="1" noChangeArrowheads="1"/>
          </p:cNvPicPr>
          <p:nvPr/>
        </p:nvPicPr>
        <p:blipFill>
          <a:blip r:embed="rId3"/>
          <a:srcRect/>
          <a:stretch>
            <a:fillRect/>
          </a:stretch>
        </p:blipFill>
        <p:spPr bwMode="auto">
          <a:xfrm>
            <a:off x="0" y="1337392"/>
            <a:ext cx="12192000" cy="5572125"/>
          </a:xfrm>
          <a:prstGeom prst="rect">
            <a:avLst/>
          </a:prstGeom>
          <a:noFill/>
          <a:ln w="9525">
            <a:noFill/>
            <a:miter lim="800000"/>
            <a:headEnd/>
            <a:tailEnd/>
          </a:ln>
        </p:spPr>
      </p:pic>
      <p:sp>
        <p:nvSpPr>
          <p:cNvPr id="7" name="Action Button: Movie 6">
            <a:hlinkClick r:id="rId4" action="ppaction://program" highlightClick="1"/>
          </p:cNvPr>
          <p:cNvSpPr/>
          <p:nvPr/>
        </p:nvSpPr>
        <p:spPr>
          <a:xfrm>
            <a:off x="11697194" y="0"/>
            <a:ext cx="494805" cy="34438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Action Button: Movie 7">
            <a:hlinkClick r:id="rId5" action="ppaction://program" highlightClick="1"/>
          </p:cNvPr>
          <p:cNvSpPr/>
          <p:nvPr/>
        </p:nvSpPr>
        <p:spPr>
          <a:xfrm>
            <a:off x="1" y="1"/>
            <a:ext cx="427512" cy="308758"/>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p:pull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Content Placeholder 2"/>
          <p:cNvSpPr>
            <a:spLocks noGrp="1"/>
          </p:cNvSpPr>
          <p:nvPr>
            <p:ph idx="1"/>
          </p:nvPr>
        </p:nvSpPr>
        <p:spPr>
          <a:xfrm>
            <a:off x="6762752" y="1435100"/>
            <a:ext cx="5124449" cy="4572000"/>
          </a:xfrm>
        </p:spPr>
        <p:txBody>
          <a:bodyPr/>
          <a:lstStyle/>
          <a:p>
            <a:pPr algn="ctr" eaLnBrk="1" hangingPunct="1">
              <a:buFont typeface="Wingdings" pitchFamily="2" charset="2"/>
              <a:buNone/>
            </a:pPr>
            <a:r>
              <a:rPr lang="fa-IR" sz="3600" dirty="0" smtClean="0">
                <a:latin typeface="Arial Unicode MS" pitchFamily="34" charset="-128"/>
                <a:ea typeface="Arial Unicode MS" pitchFamily="34" charset="-128"/>
                <a:cs typeface="Arial Unicode MS" pitchFamily="34" charset="-128"/>
              </a:rPr>
              <a:t>شعله وری درنتیجه مخلوط شدن هوا با محصولات نسوخته در حریق که ناشی از کمبود اکسیژن می باشد</a:t>
            </a:r>
          </a:p>
          <a:p>
            <a:pPr algn="just" eaLnBrk="1" hangingPunct="1"/>
            <a:endParaRPr lang="fa-IR" dirty="0" smtClean="0"/>
          </a:p>
          <a:p>
            <a:pPr algn="just" eaLnBrk="1" hangingPunct="1">
              <a:buFont typeface="Wingdings" pitchFamily="2" charset="2"/>
              <a:buNone/>
            </a:pPr>
            <a:endParaRPr lang="fa-IR" dirty="0" smtClean="0"/>
          </a:p>
        </p:txBody>
      </p:sp>
      <p:sp>
        <p:nvSpPr>
          <p:cNvPr id="90115" name="Text Placeholder 3"/>
          <p:cNvSpPr>
            <a:spLocks noGrp="1"/>
          </p:cNvSpPr>
          <p:nvPr>
            <p:ph type="body" sz="half" idx="2"/>
          </p:nvPr>
        </p:nvSpPr>
        <p:spPr>
          <a:xfrm>
            <a:off x="914401" y="1435101"/>
            <a:ext cx="5753100" cy="5280025"/>
          </a:xfrm>
        </p:spPr>
        <p:txBody>
          <a:bodyPr/>
          <a:lstStyle/>
          <a:p>
            <a:pPr marL="53975" eaLnBrk="1" hangingPunct="1"/>
            <a:endParaRPr lang="fa-IR" smtClean="0"/>
          </a:p>
        </p:txBody>
      </p:sp>
      <p:pic>
        <p:nvPicPr>
          <p:cNvPr id="90117" name="Picture 5" descr="F:\BACKDRAFT\DSC05701.JPG"/>
          <p:cNvPicPr>
            <a:picLocks noChangeAspect="1" noChangeArrowheads="1"/>
          </p:cNvPicPr>
          <p:nvPr/>
        </p:nvPicPr>
        <p:blipFill>
          <a:blip r:embed="rId3"/>
          <a:srcRect/>
          <a:stretch>
            <a:fillRect/>
          </a:stretch>
        </p:blipFill>
        <p:spPr bwMode="auto">
          <a:xfrm>
            <a:off x="1" y="0"/>
            <a:ext cx="6762751" cy="68580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مواد رسانا و نارسانا</a:t>
            </a:r>
            <a:endParaRPr lang="fa-IR" dirty="0"/>
          </a:p>
        </p:txBody>
      </p:sp>
      <p:pic>
        <p:nvPicPr>
          <p:cNvPr id="4" name="Content Placeholder 3" descr="NaF.gif"/>
          <p:cNvPicPr>
            <a:picLocks noGrp="1" noChangeAspect="1"/>
          </p:cNvPicPr>
          <p:nvPr>
            <p:ph idx="1"/>
          </p:nvPr>
        </p:nvPicPr>
        <p:blipFill>
          <a:blip r:embed="rId2"/>
          <a:stretch>
            <a:fillRect/>
          </a:stretch>
        </p:blipFill>
        <p:spPr>
          <a:xfrm>
            <a:off x="1484417" y="1710047"/>
            <a:ext cx="8478980" cy="4607626"/>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47751" y="466726"/>
            <a:ext cx="10363200" cy="1285875"/>
          </a:xfrm>
        </p:spPr>
        <p:txBody>
          <a:bodyPr>
            <a:normAutofit fontScale="90000"/>
          </a:bodyPr>
          <a:lstStyle/>
          <a:p>
            <a:pPr algn="ctr" eaLnBrk="1" fontAlgn="auto" hangingPunct="1">
              <a:spcAft>
                <a:spcPts val="0"/>
              </a:spcAft>
              <a:defRPr/>
            </a:pPr>
            <a:r>
              <a:rPr lang="fa-IR" dirty="0" smtClean="0">
                <a:solidFill>
                  <a:schemeClr val="tx2">
                    <a:satMod val="200000"/>
                  </a:schemeClr>
                </a:solidFill>
              </a:rPr>
              <a:t>علائم خارجی بک درفت</a:t>
            </a:r>
            <a:br>
              <a:rPr lang="fa-IR" dirty="0" smtClean="0">
                <a:solidFill>
                  <a:schemeClr val="tx2">
                    <a:satMod val="200000"/>
                  </a:schemeClr>
                </a:solidFill>
              </a:rPr>
            </a:br>
            <a:r>
              <a:rPr lang="en-US" dirty="0" smtClean="0">
                <a:solidFill>
                  <a:schemeClr val="tx2">
                    <a:satMod val="200000"/>
                  </a:schemeClr>
                </a:solidFill>
              </a:rPr>
              <a:t>EXTERNAL - SIGNS</a:t>
            </a:r>
            <a:r>
              <a:rPr lang="fa-IR" dirty="0" smtClean="0">
                <a:solidFill>
                  <a:schemeClr val="tx2">
                    <a:satMod val="200000"/>
                  </a:schemeClr>
                </a:solidFill>
              </a:rPr>
              <a:t/>
            </a:r>
            <a:br>
              <a:rPr lang="fa-IR" dirty="0" smtClean="0">
                <a:solidFill>
                  <a:schemeClr val="tx2">
                    <a:satMod val="200000"/>
                  </a:schemeClr>
                </a:solidFill>
              </a:rPr>
            </a:br>
            <a:endParaRPr lang="fa-IR" dirty="0">
              <a:solidFill>
                <a:schemeClr val="tx2">
                  <a:satMod val="200000"/>
                </a:schemeClr>
              </a:solidFill>
            </a:endParaRPr>
          </a:p>
        </p:txBody>
      </p:sp>
      <p:sp>
        <p:nvSpPr>
          <p:cNvPr id="94211" name="Content Placeholder 7"/>
          <p:cNvSpPr>
            <a:spLocks noGrp="1"/>
          </p:cNvSpPr>
          <p:nvPr>
            <p:ph idx="1"/>
          </p:nvPr>
        </p:nvSpPr>
        <p:spPr>
          <a:xfrm>
            <a:off x="1219200" y="2286000"/>
            <a:ext cx="10363200" cy="4070350"/>
          </a:xfrm>
        </p:spPr>
        <p:txBody>
          <a:bodyPr/>
          <a:lstStyle/>
          <a:p>
            <a:pPr marL="582613" indent="-514350" algn="r" rtl="1" eaLnBrk="1" hangingPunct="1">
              <a:buFont typeface="Consolas" pitchFamily="49" charset="0"/>
              <a:buAutoNum type="arabicPeriod"/>
            </a:pPr>
            <a:r>
              <a:rPr lang="fa-IR" dirty="0" smtClean="0"/>
              <a:t>سوختن مواد با محدودیت تهویه</a:t>
            </a:r>
          </a:p>
          <a:p>
            <a:pPr marL="582613" indent="-514350" algn="r" rtl="1" eaLnBrk="1" hangingPunct="1">
              <a:buFont typeface="Consolas" pitchFamily="49" charset="0"/>
              <a:buAutoNum type="arabicPeriod"/>
            </a:pPr>
            <a:endParaRPr lang="fa-IR" dirty="0" smtClean="0"/>
          </a:p>
          <a:p>
            <a:pPr marL="582613" indent="-514350" algn="r" rtl="1" eaLnBrk="1" hangingPunct="1">
              <a:buFont typeface="Consolas" pitchFamily="49" charset="0"/>
              <a:buAutoNum type="arabicPeriod"/>
            </a:pPr>
            <a:r>
              <a:rPr lang="fa-IR" dirty="0" smtClean="0"/>
              <a:t>خروج دود از ساختمان تحت فشار</a:t>
            </a:r>
          </a:p>
          <a:p>
            <a:pPr marL="582613" indent="-514350" algn="r" rtl="1" eaLnBrk="1" hangingPunct="1">
              <a:buFont typeface="Consolas" pitchFamily="49" charset="0"/>
              <a:buAutoNum type="arabicPeriod"/>
            </a:pPr>
            <a:endParaRPr lang="fa-IR" dirty="0" smtClean="0"/>
          </a:p>
          <a:p>
            <a:pPr marL="582613" indent="-514350" algn="r" rtl="1" eaLnBrk="1" hangingPunct="1">
              <a:buFont typeface="Consolas" pitchFamily="49" charset="0"/>
              <a:buAutoNum type="arabicPeriod"/>
            </a:pPr>
            <a:r>
              <a:rPr lang="fa-IR" dirty="0" smtClean="0"/>
              <a:t>سیاه شدن پنجره ها یا شیشه ها با عدم وجود دید</a:t>
            </a:r>
          </a:p>
          <a:p>
            <a:pPr marL="582613" indent="-514350" algn="r" rtl="1" eaLnBrk="1" hangingPunct="1">
              <a:buFont typeface="Wingdings" pitchFamily="2" charset="2"/>
              <a:buNone/>
            </a:pPr>
            <a:endParaRPr lang="fa-IR" dirty="0" smtClean="0"/>
          </a:p>
          <a:p>
            <a:pPr marL="582613" indent="-514350" algn="r" rtl="1" eaLnBrk="1" hangingPunct="1">
              <a:buFont typeface="Consolas" pitchFamily="49" charset="0"/>
              <a:buAutoNum type="arabicPeriod"/>
            </a:pPr>
            <a:endParaRPr lang="fa-IR" dirty="0" smtClean="0"/>
          </a:p>
          <a:p>
            <a:pPr marL="582613" indent="-514350" algn="r" rtl="1" eaLnBrk="1" hangingPunct="1">
              <a:buFont typeface="Consolas" pitchFamily="49" charset="0"/>
              <a:buAutoNum type="arabicPeriod"/>
            </a:pPr>
            <a:endParaRPr lang="fa-IR"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85751"/>
            <a:ext cx="10363200" cy="1357313"/>
          </a:xfrm>
        </p:spPr>
        <p:txBody>
          <a:bodyPr>
            <a:normAutofit/>
          </a:bodyPr>
          <a:lstStyle/>
          <a:p>
            <a:pPr algn="ctr" eaLnBrk="1" fontAlgn="auto" hangingPunct="1">
              <a:spcAft>
                <a:spcPts val="0"/>
              </a:spcAft>
              <a:defRPr/>
            </a:pPr>
            <a:r>
              <a:rPr lang="fa-IR" dirty="0" smtClean="0">
                <a:solidFill>
                  <a:schemeClr val="tx2">
                    <a:satMod val="200000"/>
                  </a:schemeClr>
                </a:solidFill>
              </a:rPr>
              <a:t>علائم داخلی</a:t>
            </a:r>
            <a:br>
              <a:rPr lang="fa-IR" dirty="0" smtClean="0">
                <a:solidFill>
                  <a:schemeClr val="tx2">
                    <a:satMod val="200000"/>
                  </a:schemeClr>
                </a:solidFill>
              </a:rPr>
            </a:br>
            <a:r>
              <a:rPr lang="en-US" dirty="0" smtClean="0">
                <a:solidFill>
                  <a:schemeClr val="tx2">
                    <a:satMod val="200000"/>
                  </a:schemeClr>
                </a:solidFill>
              </a:rPr>
              <a:t>INTERNAL- SIGNS</a:t>
            </a:r>
            <a:endParaRPr lang="fa-IR" dirty="0">
              <a:solidFill>
                <a:schemeClr val="tx2">
                  <a:satMod val="200000"/>
                </a:schemeClr>
              </a:solidFill>
            </a:endParaRPr>
          </a:p>
        </p:txBody>
      </p:sp>
      <p:sp>
        <p:nvSpPr>
          <p:cNvPr id="95235" name="Content Placeholder 2"/>
          <p:cNvSpPr>
            <a:spLocks noGrp="1"/>
          </p:cNvSpPr>
          <p:nvPr>
            <p:ph idx="1"/>
          </p:nvPr>
        </p:nvSpPr>
        <p:spPr>
          <a:xfrm>
            <a:off x="952501" y="2000250"/>
            <a:ext cx="10858500" cy="4572000"/>
          </a:xfrm>
        </p:spPr>
        <p:txBody>
          <a:bodyPr/>
          <a:lstStyle/>
          <a:p>
            <a:pPr marL="582613" indent="-514350" algn="r" rtl="1" eaLnBrk="1" hangingPunct="1">
              <a:buFont typeface="Consolas" pitchFamily="49" charset="0"/>
              <a:buAutoNum type="arabicPeriod"/>
            </a:pPr>
            <a:r>
              <a:rPr lang="fa-IR" dirty="0" smtClean="0"/>
              <a:t>پائین بودن سطح نوتروپلن</a:t>
            </a:r>
          </a:p>
          <a:p>
            <a:pPr marL="582613" indent="-514350" algn="r" rtl="1" eaLnBrk="1" hangingPunct="1">
              <a:buFont typeface="Consolas" pitchFamily="49" charset="0"/>
              <a:buAutoNum type="arabicPeriod"/>
            </a:pPr>
            <a:endParaRPr lang="fa-IR" dirty="0" smtClean="0"/>
          </a:p>
          <a:p>
            <a:pPr marL="582613" indent="-514350" algn="r" rtl="1" eaLnBrk="1" hangingPunct="1">
              <a:buFont typeface="Consolas" pitchFamily="49" charset="0"/>
              <a:buAutoNum type="arabicPeriod"/>
            </a:pPr>
            <a:r>
              <a:rPr lang="fa-IR" dirty="0" smtClean="0"/>
              <a:t>پالس زدن دود از باز شوها</a:t>
            </a:r>
          </a:p>
          <a:p>
            <a:pPr marL="582613" indent="-514350" algn="r" rtl="1" eaLnBrk="1" hangingPunct="1">
              <a:buFont typeface="Consolas" pitchFamily="49" charset="0"/>
              <a:buAutoNum type="arabicPeriod"/>
            </a:pPr>
            <a:endParaRPr lang="fa-IR" dirty="0" smtClean="0"/>
          </a:p>
          <a:p>
            <a:pPr marL="582613" indent="-514350" algn="r" rtl="1" eaLnBrk="1" hangingPunct="1">
              <a:buFont typeface="Consolas" pitchFamily="49" charset="0"/>
              <a:buAutoNum type="arabicPeriod"/>
            </a:pPr>
            <a:r>
              <a:rPr lang="fa-IR" dirty="0" smtClean="0"/>
              <a:t>ورود سریع هوا به داخل ساختمان به هنگام باز کردن درب یا پنجره ها</a:t>
            </a:r>
          </a:p>
          <a:p>
            <a:pPr marL="582613" indent="-514350" algn="just" rtl="1" eaLnBrk="1" hangingPunct="1">
              <a:buFont typeface="Consolas" pitchFamily="49" charset="0"/>
              <a:buAutoNum type="arabicPeriod"/>
            </a:pPr>
            <a:r>
              <a:rPr lang="fa-IR" dirty="0" smtClean="0"/>
              <a:t>شنیدن صدای سوت از داخل ساختمان(سوختن آرام)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جامد-مایع-گاز</a:t>
            </a:r>
            <a:endParaRPr lang="fa-IR" dirty="0"/>
          </a:p>
        </p:txBody>
      </p:sp>
      <p:pic>
        <p:nvPicPr>
          <p:cNvPr id="4" name="Picture 7"/>
          <p:cNvPicPr>
            <a:picLocks noGrp="1" noChangeAspect="1" noChangeArrowheads="1"/>
          </p:cNvPicPr>
          <p:nvPr>
            <p:ph idx="1"/>
          </p:nvPr>
        </p:nvPicPr>
        <p:blipFill>
          <a:blip r:embed="rId2"/>
          <a:srcRect/>
          <a:stretch>
            <a:fillRect/>
          </a:stretch>
        </p:blipFill>
        <p:spPr bwMode="auto">
          <a:xfrm>
            <a:off x="997527" y="2113808"/>
            <a:ext cx="9999024" cy="32717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rtl="1"/>
            <a:r>
              <a:rPr lang="fa-IR" dirty="0" smtClean="0"/>
              <a:t>انواع مواد</a:t>
            </a:r>
            <a:endParaRPr lang="en-US" dirty="0"/>
          </a:p>
        </p:txBody>
      </p:sp>
      <p:sp>
        <p:nvSpPr>
          <p:cNvPr id="8" name="Content Placeholder 7"/>
          <p:cNvSpPr>
            <a:spLocks noGrp="1"/>
          </p:cNvSpPr>
          <p:nvPr>
            <p:ph idx="1"/>
          </p:nvPr>
        </p:nvSpPr>
        <p:spPr/>
        <p:txBody>
          <a:bodyPr/>
          <a:lstStyle/>
          <a:p>
            <a:pPr algn="r" rtl="1"/>
            <a:r>
              <a:rPr lang="fa-IR" dirty="0" smtClean="0"/>
              <a:t>جامد</a:t>
            </a:r>
          </a:p>
          <a:p>
            <a:pPr algn="r" rtl="1"/>
            <a:endParaRPr lang="fa-IR" dirty="0"/>
          </a:p>
          <a:p>
            <a:pPr algn="r" rtl="1"/>
            <a:endParaRPr lang="fa-IR" dirty="0" smtClean="0"/>
          </a:p>
          <a:p>
            <a:pPr algn="r" rtl="1"/>
            <a:r>
              <a:rPr lang="fa-IR" dirty="0" smtClean="0"/>
              <a:t>مایع                                                  بخار یا گاز</a:t>
            </a:r>
          </a:p>
          <a:p>
            <a:pPr algn="r" rtl="1"/>
            <a:endParaRPr lang="fa-IR" dirty="0"/>
          </a:p>
          <a:p>
            <a:pPr algn="r" rtl="1"/>
            <a:endParaRPr lang="fa-IR" dirty="0" smtClean="0"/>
          </a:p>
          <a:p>
            <a:pPr algn="r" rtl="1"/>
            <a:r>
              <a:rPr lang="fa-IR" dirty="0" smtClean="0"/>
              <a:t>گاز</a:t>
            </a:r>
            <a:endParaRPr lang="en-US" dirty="0"/>
          </a:p>
        </p:txBody>
      </p:sp>
      <p:cxnSp>
        <p:nvCxnSpPr>
          <p:cNvPr id="22" name="Straight Arrow Connector 21"/>
          <p:cNvCxnSpPr/>
          <p:nvPr/>
        </p:nvCxnSpPr>
        <p:spPr>
          <a:xfrm flipH="1">
            <a:off x="5907314" y="3701143"/>
            <a:ext cx="4426857" cy="29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907314" y="2061029"/>
            <a:ext cx="4426857" cy="1161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907314" y="4151086"/>
            <a:ext cx="4615543" cy="101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134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مثلث حریق</a:t>
            </a:r>
            <a:endParaRPr lang="en-US" dirty="0"/>
          </a:p>
        </p:txBody>
      </p:sp>
      <p:sp>
        <p:nvSpPr>
          <p:cNvPr id="3" name="Content Placeholder 2"/>
          <p:cNvSpPr>
            <a:spLocks noGrp="1"/>
          </p:cNvSpPr>
          <p:nvPr>
            <p:ph idx="1"/>
          </p:nvPr>
        </p:nvSpPr>
        <p:spPr/>
        <p:txBody>
          <a:bodyPr/>
          <a:lstStyle/>
          <a:p>
            <a:endParaRPr lang="en-US" dirty="0"/>
          </a:p>
        </p:txBody>
      </p:sp>
      <p:sp>
        <p:nvSpPr>
          <p:cNvPr id="4" name="Isosceles Triangle 3"/>
          <p:cNvSpPr/>
          <p:nvPr/>
        </p:nvSpPr>
        <p:spPr>
          <a:xfrm>
            <a:off x="3618965" y="2265158"/>
            <a:ext cx="4610644" cy="29106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68123" y="5027954"/>
            <a:ext cx="1712328" cy="923330"/>
          </a:xfrm>
          <a:prstGeom prst="rect">
            <a:avLst/>
          </a:prstGeom>
          <a:noFill/>
        </p:spPr>
        <p:txBody>
          <a:bodyPr wrap="none" lIns="91440" tIns="45720" rIns="91440" bIns="45720">
            <a:spAutoFit/>
          </a:bodyPr>
          <a:lstStyle/>
          <a:p>
            <a:pPr algn="ctr"/>
            <a:r>
              <a:rPr lang="fa-IR" sz="5400" b="0" cap="none" spc="0" dirty="0" smtClean="0">
                <a:ln w="0"/>
                <a:solidFill>
                  <a:schemeClr val="accent1"/>
                </a:solidFill>
                <a:effectLst>
                  <a:outerShdw blurRad="38100" dist="25400" dir="5400000" algn="ctr" rotWithShape="0">
                    <a:srgbClr val="6E747A">
                      <a:alpha val="43000"/>
                    </a:srgbClr>
                  </a:outerShdw>
                </a:effectLst>
              </a:rPr>
              <a:t>سوخت</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Rectangle 6"/>
          <p:cNvSpPr/>
          <p:nvPr/>
        </p:nvSpPr>
        <p:spPr>
          <a:xfrm rot="3049502">
            <a:off x="6554498" y="2887748"/>
            <a:ext cx="1614545" cy="923330"/>
          </a:xfrm>
          <a:prstGeom prst="rect">
            <a:avLst/>
          </a:prstGeom>
          <a:noFill/>
        </p:spPr>
        <p:txBody>
          <a:bodyPr wrap="none" lIns="91440" tIns="45720" rIns="91440" bIns="45720">
            <a:spAutoFit/>
          </a:bodyPr>
          <a:lstStyle/>
          <a:p>
            <a:pPr algn="ctr"/>
            <a:r>
              <a:rPr lang="fa-IR" sz="5400" b="0" cap="none" spc="0" dirty="0" smtClean="0">
                <a:ln w="0"/>
                <a:solidFill>
                  <a:schemeClr val="accent1"/>
                </a:solidFill>
                <a:effectLst>
                  <a:outerShdw blurRad="38100" dist="25400" dir="5400000" algn="ctr" rotWithShape="0">
                    <a:srgbClr val="6E747A">
                      <a:alpha val="43000"/>
                    </a:srgbClr>
                  </a:outerShdw>
                </a:effectLst>
              </a:rPr>
              <a:t>انرژی</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8" name="Rectangle 7"/>
          <p:cNvSpPr/>
          <p:nvPr/>
        </p:nvSpPr>
        <p:spPr>
          <a:xfrm rot="18465675">
            <a:off x="2867097" y="3095480"/>
            <a:ext cx="3445078" cy="707886"/>
          </a:xfrm>
          <a:prstGeom prst="rect">
            <a:avLst/>
          </a:prstGeom>
          <a:noFill/>
        </p:spPr>
        <p:txBody>
          <a:bodyPr wrap="square" lIns="91440" tIns="45720" rIns="91440" bIns="45720">
            <a:spAutoFit/>
          </a:bodyPr>
          <a:lstStyle/>
          <a:p>
            <a:pPr algn="ctr"/>
            <a:r>
              <a:rPr lang="fa-IR" sz="4000" b="0" cap="none" spc="0" dirty="0" smtClean="0">
                <a:ln w="0"/>
                <a:solidFill>
                  <a:schemeClr val="accent1"/>
                </a:solidFill>
                <a:effectLst>
                  <a:outerShdw blurRad="38100" dist="25400" dir="5400000" algn="ctr" rotWithShape="0">
                    <a:srgbClr val="6E747A">
                      <a:alpha val="43000"/>
                    </a:srgbClr>
                  </a:outerShdw>
                </a:effectLst>
              </a:rPr>
              <a:t>عامل اکسید کننده</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82964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857</TotalTime>
  <Words>1416</Words>
  <Application>Microsoft Office PowerPoint</Application>
  <PresentationFormat>Widescreen</PresentationFormat>
  <Paragraphs>395</Paragraphs>
  <Slides>61</Slides>
  <Notes>28</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3</vt:i4>
      </vt:variant>
      <vt:variant>
        <vt:lpstr>Slide Titles</vt:lpstr>
      </vt:variant>
      <vt:variant>
        <vt:i4>61</vt:i4>
      </vt:variant>
    </vt:vector>
  </HeadingPairs>
  <TitlesOfParts>
    <vt:vector size="79" baseType="lpstr">
      <vt:lpstr>Arial Unicode MS</vt:lpstr>
      <vt:lpstr>ＭＳ Ｐゴシック</vt:lpstr>
      <vt:lpstr>Arial</vt:lpstr>
      <vt:lpstr>Arial Black</vt:lpstr>
      <vt:lpstr>Calibri</vt:lpstr>
      <vt:lpstr>Calibri Light</vt:lpstr>
      <vt:lpstr>Comic Sans MS</vt:lpstr>
      <vt:lpstr>Consolas</vt:lpstr>
      <vt:lpstr>Corbel</vt:lpstr>
      <vt:lpstr>新細明體</vt:lpstr>
      <vt:lpstr>Tahoma</vt:lpstr>
      <vt:lpstr>Times New Roman</vt:lpstr>
      <vt:lpstr>Titr</vt:lpstr>
      <vt:lpstr>Wingdings</vt:lpstr>
      <vt:lpstr>Office Theme</vt:lpstr>
      <vt:lpstr>Clip</vt:lpstr>
      <vt:lpstr>Bitmap Image</vt:lpstr>
      <vt:lpstr>Document</vt:lpstr>
      <vt:lpstr>رفتارشناسی حریق</vt:lpstr>
      <vt:lpstr>PowerPoint Presentation</vt:lpstr>
      <vt:lpstr>سوختن </vt:lpstr>
      <vt:lpstr>PowerPoint Presentation</vt:lpstr>
      <vt:lpstr>ساختار اتم</vt:lpstr>
      <vt:lpstr>مواد رسانا و نارسانا</vt:lpstr>
      <vt:lpstr>جامد-مایع-گاز</vt:lpstr>
      <vt:lpstr>انواع مواد</vt:lpstr>
      <vt:lpstr>مثلث حریق</vt:lpstr>
      <vt:lpstr>سوخت هر چیزی که می سوزد </vt:lpstr>
      <vt:lpstr>عامل اکسید کننده</vt:lpstr>
      <vt:lpstr>انواع انرژی</vt:lpstr>
      <vt:lpstr>مثلث حریق</vt:lpstr>
      <vt:lpstr>رادیکال آزاد</vt:lpstr>
      <vt:lpstr>واکنش های زنجیره ای</vt:lpstr>
      <vt:lpstr>PowerPoint Presentation</vt:lpstr>
      <vt:lpstr>روشهای خاموش کردن آتش Suppression of Fire  </vt:lpstr>
      <vt:lpstr>محصولات احتراق</vt:lpstr>
      <vt:lpstr>PowerPoint Presentation</vt:lpstr>
      <vt:lpstr>   </vt:lpstr>
      <vt:lpstr>حرارت</vt:lpstr>
      <vt:lpstr>روشهای انتقال حرارت</vt:lpstr>
      <vt:lpstr>هدایت                    جابجایی                    تشعشع</vt:lpstr>
      <vt:lpstr>PowerPoint Presentation</vt:lpstr>
      <vt:lpstr>PowerPoint Presentation</vt:lpstr>
      <vt:lpstr>قانون مربع معکوس</vt:lpstr>
      <vt:lpstr>PowerPoint Presentation</vt:lpstr>
      <vt:lpstr>Neutral Plane</vt:lpstr>
      <vt:lpstr>طبقه بندی آتش سوزی ها</vt:lpstr>
      <vt:lpstr>جامدات</vt:lpstr>
      <vt:lpstr>مایعات</vt:lpstr>
      <vt:lpstr>آتش سوزی مایعات قابل اشتعال</vt:lpstr>
      <vt:lpstr>نقطه شعله زنی FLASH POINT</vt:lpstr>
      <vt:lpstr>نقطه آتش FIRE POINT</vt:lpstr>
      <vt:lpstr>درجه حرارت خود بخود سوزی SPONTANEOUS IGNITION</vt:lpstr>
      <vt:lpstr>انفجارمایع در حال جوش و انبساط بخار(BLEVE)</vt:lpstr>
      <vt:lpstr>boilover</vt:lpstr>
      <vt:lpstr>گازها</vt:lpstr>
      <vt:lpstr>گازها</vt:lpstr>
      <vt:lpstr>آتش سوزی گازها</vt:lpstr>
      <vt:lpstr>حدود اشتعال برخی از گازها و بخارات</vt:lpstr>
      <vt:lpstr>PowerPoint Presentation</vt:lpstr>
      <vt:lpstr>مراحل احتراق</vt:lpstr>
      <vt:lpstr>PowerPoint Presentation</vt:lpstr>
      <vt:lpstr>لایه بندی گرمایی وتعادل دما</vt:lpstr>
      <vt:lpstr>PowerPoint Presentation</vt:lpstr>
      <vt:lpstr>PowerPoint Presentation</vt:lpstr>
      <vt:lpstr>نحوه گسترش شعله در یک محیط بسته</vt:lpstr>
      <vt:lpstr>PowerPoint Presentation</vt:lpstr>
      <vt:lpstr>فلش آور FLASH OVER </vt:lpstr>
      <vt:lpstr>PowerPoint Presentation</vt:lpstr>
      <vt:lpstr>PowerPoint Presentation</vt:lpstr>
      <vt:lpstr>PowerPoint Presentation</vt:lpstr>
      <vt:lpstr>Flashover</vt:lpstr>
      <vt:lpstr>PowerPoint Presentation</vt:lpstr>
      <vt:lpstr>علائم ونشانه های فلش آور SING &amp; SYMPTOMS</vt:lpstr>
      <vt:lpstr>تاکتیکی که توسط گروه باید صورت پذیرد ACTION BY CREWS</vt:lpstr>
      <vt:lpstr>BACKDRAUGHT</vt:lpstr>
      <vt:lpstr>PowerPoint Presentation</vt:lpstr>
      <vt:lpstr>علائم خارجی بک درفت EXTERNAL - SIGNS </vt:lpstr>
      <vt:lpstr>علائم داخلی INTERNAL- SIGNS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رفتارشناسی حریق</dc:title>
  <dc:creator>Javad</dc:creator>
  <cp:lastModifiedBy>Windows User</cp:lastModifiedBy>
  <cp:revision>101</cp:revision>
  <dcterms:created xsi:type="dcterms:W3CDTF">2017-04-25T16:56:59Z</dcterms:created>
  <dcterms:modified xsi:type="dcterms:W3CDTF">2017-12-23T14:59:31Z</dcterms:modified>
</cp:coreProperties>
</file>